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24" r:id="rId6"/>
    <p:sldId id="260" r:id="rId7"/>
    <p:sldId id="261" r:id="rId8"/>
    <p:sldId id="322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325" r:id="rId20"/>
    <p:sldId id="326" r:id="rId21"/>
    <p:sldId id="327" r:id="rId22"/>
    <p:sldId id="328" r:id="rId23"/>
    <p:sldId id="329" r:id="rId24"/>
    <p:sldId id="33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23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25" autoAdjust="0"/>
  </p:normalViewPr>
  <p:slideViewPr>
    <p:cSldViewPr>
      <p:cViewPr varScale="1">
        <p:scale>
          <a:sx n="84" d="100"/>
          <a:sy n="84" d="100"/>
        </p:scale>
        <p:origin x="122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2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1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5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32"/>
    </mc:Choice>
    <mc:Fallback xmlns="">
      <p:transition spd="slow" advTm="1823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2266"/>
            <a:ext cx="3816424" cy="577342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smtClean="0"/>
              <a:t>프로젝트 작성</a:t>
            </a:r>
            <a:r>
              <a:rPr lang="en-US" altLang="ko-KR" smtClean="0"/>
              <a:t>(</a:t>
            </a:r>
            <a:r>
              <a:rPr lang="ko-KR" altLang="en-US" smtClean="0"/>
              <a:t>프로젝트 이름 </a:t>
            </a:r>
            <a:r>
              <a:rPr lang="en-US" altLang="ko-KR" smtClean="0"/>
              <a:t>: PackageEx)</a:t>
            </a: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000364" y="184482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201"/>
    </mc:Choice>
    <mc:Fallback xmlns="">
      <p:transition spd="slow" advTm="2420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</a:t>
            </a:r>
            <a:r>
              <a:rPr lang="en-US" altLang="ko-KR" dirty="0" smtClean="0"/>
              <a:t>lib, app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1495036" y="313637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3723863" y="385199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13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79"/>
    </mc:Choice>
    <mc:Fallback xmlns="">
      <p:transition spd="slow" advTm="3767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패키지 작성이 완료된 결과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15616" y="1772816"/>
            <a:ext cx="6150589" cy="3597823"/>
            <a:chOff x="1115616" y="1136650"/>
            <a:chExt cx="6150589" cy="35978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136650"/>
              <a:ext cx="6150589" cy="35978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모서리가 둥근 사각형 설명선 7"/>
            <p:cNvSpPr/>
            <p:nvPr/>
          </p:nvSpPr>
          <p:spPr>
            <a:xfrm>
              <a:off x="2771800" y="2780928"/>
              <a:ext cx="1486594" cy="638312"/>
            </a:xfrm>
            <a:prstGeom prst="wedgeRoundRectCallout">
              <a:avLst>
                <a:gd name="adj1" fmla="val -91514"/>
                <a:gd name="adj2" fmla="val 43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 smtClean="0">
                  <a:solidFill>
                    <a:schemeClr val="tx1"/>
                  </a:solidFill>
                </a:rPr>
                <a:t>패키지 탐색 창에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패키지와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lib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49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14"/>
    </mc:Choice>
    <mc:Fallback xmlns="">
      <p:transition spd="slow" advTm="2811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smtClean="0"/>
              <a:t>클래스 </a:t>
            </a:r>
            <a:r>
              <a:rPr lang="en-US" altLang="ko-KR" smtClean="0"/>
              <a:t>Calculator </a:t>
            </a:r>
            <a:r>
              <a:rPr lang="ko-KR" altLang="en-US" smtClean="0"/>
              <a:t>만들기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91680" y="850440"/>
            <a:ext cx="5474812" cy="5847446"/>
            <a:chOff x="1691680" y="850440"/>
            <a:chExt cx="5474812" cy="58474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4" name="타원 1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90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96"/>
    </mc:Choice>
    <mc:Fallback xmlns="">
      <p:transition spd="slow" advTm="6779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smtClean="0"/>
              <a:t>Calculator </a:t>
            </a:r>
            <a:r>
              <a:rPr lang="ko-KR" altLang="en-US" smtClean="0"/>
              <a:t>소스 수정</a:t>
            </a: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43608" y="1052736"/>
            <a:ext cx="7051792" cy="4196553"/>
            <a:chOff x="1043608" y="1052736"/>
            <a:chExt cx="7051792" cy="41965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59" y="1052736"/>
              <a:ext cx="7043241" cy="41965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타원 5"/>
            <p:cNvSpPr/>
            <p:nvPr/>
          </p:nvSpPr>
          <p:spPr>
            <a:xfrm>
              <a:off x="3203848" y="2319889"/>
              <a:ext cx="1214446" cy="275027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043608" y="3933056"/>
              <a:ext cx="2160240" cy="707262"/>
            </a:xfrm>
            <a:prstGeom prst="wedgeRoundRectCallout">
              <a:avLst>
                <a:gd name="adj1" fmla="val 54372"/>
                <a:gd name="adj2" fmla="val -202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다른 패키지</a:t>
              </a:r>
              <a:r>
                <a:rPr lang="en-US" altLang="ko-KR" sz="1100" dirty="0">
                  <a:solidFill>
                    <a:schemeClr val="tx1"/>
                  </a:solidFill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</a:rPr>
                <a:t> 즉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패키지의 클래스에서 접근할 수 있도록 하기 위해 클래스의 접근 지정자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반드시 삽입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108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70"/>
    </mc:Choice>
    <mc:Fallback xmlns="">
      <p:transition spd="slow" advTm="5627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5506"/>
            <a:ext cx="7337451" cy="5202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GoodCalc.java </a:t>
            </a:r>
            <a:r>
              <a:rPr lang="ko-KR" altLang="en-US" dirty="0" smtClean="0"/>
              <a:t>작성 후 소스 수정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08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Calculator </a:t>
            </a:r>
            <a:r>
              <a:rPr lang="ko-KR" altLang="en-US" sz="1100" dirty="0" smtClean="0">
                <a:solidFill>
                  <a:schemeClr val="tx1"/>
                </a:solidFill>
              </a:rPr>
              <a:t>클래스를 사용하기 </a:t>
            </a:r>
            <a:r>
              <a:rPr lang="ko-KR" altLang="en-US" sz="1100" dirty="0">
                <a:solidFill>
                  <a:schemeClr val="tx1"/>
                </a:solidFill>
              </a:rPr>
              <a:t>위해서는 </a:t>
            </a:r>
            <a:r>
              <a:rPr lang="ko-KR" altLang="en-US" sz="1100" dirty="0" smtClean="0">
                <a:solidFill>
                  <a:schemeClr val="tx1"/>
                </a:solidFill>
              </a:rPr>
              <a:t>패키지를 포함하는 </a:t>
            </a:r>
            <a:r>
              <a:rPr lang="ko-KR" altLang="en-US" sz="1100" dirty="0">
                <a:solidFill>
                  <a:schemeClr val="tx1"/>
                </a:solidFill>
              </a:rPr>
              <a:t>정확한 </a:t>
            </a:r>
            <a:r>
              <a:rPr lang="ko-KR" altLang="en-US" sz="1100" dirty="0" smtClean="0">
                <a:solidFill>
                  <a:schemeClr val="tx1"/>
                </a:solidFill>
              </a:rPr>
              <a:t>경로명을 컴파일러에게 </a:t>
            </a:r>
            <a:r>
              <a:rPr lang="ko-KR" altLang="en-US" sz="1100" dirty="0">
                <a:solidFill>
                  <a:schemeClr val="tx1"/>
                </a:solidFill>
              </a:rPr>
              <a:t>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74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63"/>
    </mc:Choice>
    <mc:Fallback xmlns="">
      <p:transition spd="slow" advTm="6986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384806" y="35752"/>
            <a:ext cx="3795706" cy="471440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실행을 위한 </a:t>
            </a:r>
            <a:r>
              <a:rPr lang="en-US" altLang="ko-KR" sz="1600" dirty="0" smtClean="0"/>
              <a:t>Run Configurations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>
            <a:off x="611560" y="541083"/>
            <a:ext cx="8175385" cy="6097570"/>
            <a:chOff x="-36512" y="247904"/>
            <a:chExt cx="8175385" cy="60975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548680"/>
              <a:ext cx="8175385" cy="579679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5" name="타원 14"/>
            <p:cNvSpPr/>
            <p:nvPr/>
          </p:nvSpPr>
          <p:spPr>
            <a:xfrm>
              <a:off x="2123728" y="999587"/>
              <a:ext cx="185565" cy="197165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165277" y="247904"/>
              <a:ext cx="3024336" cy="353630"/>
            </a:xfrm>
            <a:prstGeom prst="wedgeRoundRectCallout">
              <a:avLst>
                <a:gd name="adj1" fmla="val -47379"/>
                <a:gd name="adj2" fmla="val 1697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푸시다운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버튼을 누르면 아래 메뉴가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082179" y="1623738"/>
              <a:ext cx="1235225" cy="191686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88840"/>
              <a:ext cx="4277123" cy="383708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6333740" y="5487598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3635896" y="4509120"/>
              <a:ext cx="1296144" cy="504056"/>
            </a:xfrm>
            <a:prstGeom prst="wedgeRoundRectCallout">
              <a:avLst>
                <a:gd name="adj1" fmla="val 55796"/>
                <a:gd name="adj2" fmla="val -1303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main()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메소드를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가진 클래스를 지정한다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024765" y="3891011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317405" y="1719581"/>
              <a:ext cx="1974676" cy="269260"/>
            </a:xfrm>
            <a:custGeom>
              <a:avLst/>
              <a:gdLst>
                <a:gd name="connsiteX0" fmla="*/ 0 w 261257"/>
                <a:gd name="connsiteY0" fmla="*/ 0 h 439387"/>
                <a:gd name="connsiteX1" fmla="*/ 201880 w 261257"/>
                <a:gd name="connsiteY1" fmla="*/ 130629 h 439387"/>
                <a:gd name="connsiteX2" fmla="*/ 261257 w 261257"/>
                <a:gd name="connsiteY2" fmla="*/ 439387 h 43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439387">
                  <a:moveTo>
                    <a:pt x="0" y="0"/>
                  </a:moveTo>
                  <a:cubicBezTo>
                    <a:pt x="79168" y="28699"/>
                    <a:pt x="158337" y="57398"/>
                    <a:pt x="201880" y="130629"/>
                  </a:cubicBezTo>
                  <a:cubicBezTo>
                    <a:pt x="245423" y="203860"/>
                    <a:pt x="253340" y="321623"/>
                    <a:pt x="261257" y="439387"/>
                  </a:cubicBezTo>
                </a:path>
              </a:pathLst>
            </a:custGeom>
            <a:noFill/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01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367"/>
    </mc:Choice>
    <mc:Fallback xmlns="">
      <p:transition spd="slow" advTm="61367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</a:t>
            </a:r>
            <a:r>
              <a:rPr lang="en-US" altLang="ko-KR" smtClean="0"/>
              <a:t>PackageEx </a:t>
            </a:r>
            <a:r>
              <a:rPr lang="ko-KR" altLang="en-US" smtClean="0"/>
              <a:t>실행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63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51"/>
    </mc:Choice>
    <mc:Fallback xmlns="">
      <p:transition spd="slow" advTm="855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디폴트 패키지와 패키지의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디폴트 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package </a:t>
            </a:r>
            <a:r>
              <a:rPr lang="ko-KR" altLang="en-US" dirty="0" smtClean="0"/>
              <a:t>선언문이 없이 만들어진 클래스의 패키지</a:t>
            </a:r>
            <a:endParaRPr lang="en-US" altLang="ko-KR" dirty="0" smtClean="0"/>
          </a:p>
          <a:p>
            <a:pPr lvl="1"/>
            <a:r>
              <a:rPr lang="ko-KR" altLang="en-US" dirty="0"/>
              <a:t>디폴트 패키지는 현재 </a:t>
            </a:r>
            <a:r>
              <a:rPr lang="ko-KR" altLang="en-US" dirty="0" smtClean="0"/>
              <a:t>디렉터리</a:t>
            </a:r>
            <a:endParaRPr lang="en-US" altLang="ko-KR" dirty="0"/>
          </a:p>
          <a:p>
            <a:r>
              <a:rPr lang="ko-KR" altLang="en-US" dirty="0" smtClean="0"/>
              <a:t>패키지의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 계층구조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관련된 클래스 파일을 하나의 패키지로 계층화하여 관리 용이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패키지별</a:t>
            </a:r>
            <a:r>
              <a:rPr lang="ko-KR" altLang="en-US" dirty="0" smtClean="0"/>
              <a:t> </a:t>
            </a:r>
            <a:r>
              <a:rPr lang="ko-KR" altLang="en-US" dirty="0"/>
              <a:t>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패키지 별로 접근 권한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이름의 클래스와 인터페이스의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서로 다른 패키지에 이름이 같은 클래스와 인터페이스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높은 소프트웨어 </a:t>
            </a:r>
            <a:r>
              <a:rPr lang="ko-KR" altLang="en-US" dirty="0" err="1" smtClean="0"/>
              <a:t>재사용성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215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221"/>
    </mc:Choice>
    <mc:Fallback xmlns="">
      <p:transition spd="slow" advTm="5522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 도입된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패키지와 이미지 등의 리소스를 담은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1619672" y="3215166"/>
            <a:ext cx="5804795" cy="3272321"/>
            <a:chOff x="1619672" y="3215166"/>
            <a:chExt cx="5804795" cy="327232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644008" y="3300678"/>
              <a:ext cx="2376264" cy="1238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19672" y="3215166"/>
              <a:ext cx="2377074" cy="2908203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82122" y="3342153"/>
              <a:ext cx="936104" cy="1199354"/>
              <a:chOff x="1043608" y="2420887"/>
              <a:chExt cx="936104" cy="1199354"/>
            </a:xfrm>
          </p:grpSpPr>
          <p:sp>
            <p:nvSpPr>
              <p:cNvPr id="8" name="순서도: 대체 처리 7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" name="순서도: 문서 10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순서도: 문서 11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순서도: 문서 12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226560" y="3374020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4519130" y="3215166"/>
              <a:ext cx="2645158" cy="2952328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757769" y="3370634"/>
              <a:ext cx="758572" cy="942735"/>
              <a:chOff x="1043608" y="2420888"/>
              <a:chExt cx="758572" cy="942735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9" name="순서도: 문서 1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순서도: 문서 1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111023" y="3117402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6516216" y="3435965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2947" y="3606533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7825" y="3714028"/>
              <a:ext cx="288032" cy="291947"/>
            </a:xfrm>
            <a:prstGeom prst="ellipse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8652" y="4014113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51482" y="4773995"/>
              <a:ext cx="2376264" cy="13214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523690" y="4889719"/>
              <a:ext cx="288032" cy="291947"/>
            </a:xfrm>
            <a:prstGeom prst="ellipse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0421" y="5060287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75299" y="5167782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6126" y="5467867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9665" y="439782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..............</a:t>
              </a:r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779293" y="4708060"/>
              <a:ext cx="936104" cy="1199354"/>
              <a:chOff x="1043608" y="2420887"/>
              <a:chExt cx="936104" cy="1199354"/>
            </a:xfrm>
          </p:grpSpPr>
          <p:sp>
            <p:nvSpPr>
              <p:cNvPr id="32" name="순서도: 대체 처리 31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5" name="순서도: 문서 34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순서도: 문서 35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순서도: 문서 36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226560" y="3374020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881482" y="4710250"/>
              <a:ext cx="936104" cy="1199354"/>
              <a:chOff x="1043608" y="2420887"/>
              <a:chExt cx="936104" cy="1199354"/>
            </a:xfrm>
          </p:grpSpPr>
          <p:sp>
            <p:nvSpPr>
              <p:cNvPr id="39" name="순서도: 대체 처리 38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2" name="순서도: 문서 41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순서도: 문서 42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순서도: 문서 43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1226560" y="3374020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35562" y="3368738"/>
              <a:ext cx="758572" cy="942735"/>
              <a:chOff x="1043608" y="2420888"/>
              <a:chExt cx="758572" cy="942735"/>
            </a:xfrm>
          </p:grpSpPr>
          <p:sp>
            <p:nvSpPr>
              <p:cNvPr id="46" name="순서도: 대체 처리 4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9" name="순서도: 문서 4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순서도: 문서 4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768707" y="4883088"/>
              <a:ext cx="758572" cy="942735"/>
              <a:chOff x="1043608" y="2420888"/>
              <a:chExt cx="758572" cy="942735"/>
            </a:xfrm>
          </p:grpSpPr>
          <p:sp>
            <p:nvSpPr>
              <p:cNvPr id="52" name="순서도: 대체 처리 51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5" name="순서도: 문서 54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순서도: 문서 55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K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46500" y="4881192"/>
              <a:ext cx="758572" cy="942735"/>
              <a:chOff x="1043608" y="2420888"/>
              <a:chExt cx="758572" cy="942735"/>
            </a:xfrm>
          </p:grpSpPr>
          <p:sp>
            <p:nvSpPr>
              <p:cNvPr id="58" name="순서도: 대체 처리 57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순서도: 문서 60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순서도: 문서 61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111023" y="3117402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L</a:t>
                </a:r>
                <a:endParaRPr lang="ko-KR" altLang="en-US" sz="1000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545706" y="4305028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72069" y="58430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739907" y="6187463"/>
              <a:ext cx="2104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8</a:t>
              </a:r>
              <a:r>
                <a:rPr lang="ko-KR" altLang="en-US" sz="1200" dirty="0" smtClean="0"/>
                <a:t>에서 클래스와 패키지</a:t>
              </a:r>
              <a:endParaRPr lang="ko-KR" altLang="en-US" sz="1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3177" y="6210488"/>
              <a:ext cx="307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9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이후 클래스와 패키지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그리고 모듈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477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81"/>
    </mc:Choice>
    <mc:Fallback xmlns="">
      <p:transition spd="slow" advTm="3318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개념과 필요성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r>
              <a:rPr lang="ko-KR" altLang="en-US" sz="1600" dirty="0" smtClean="0"/>
              <a:t>명이 분담하여 자바 응용프로그램을 개발하는 경우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          동일한 이름의 클래스가 존재할 가능성 있음  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합칠 때 오류발생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39283" cy="454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691680" y="5949280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156176" y="537321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68"/>
    </mc:Choice>
    <mc:Fallback xmlns="">
      <p:transition spd="slow" advTm="35668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플랫폼의 모듈화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자바 플랫폼</a:t>
            </a:r>
            <a:endParaRPr lang="en-US" altLang="ko-KR" dirty="0"/>
          </a:p>
          <a:p>
            <a:pPr lvl="1"/>
            <a:r>
              <a:rPr lang="ko-KR" altLang="en-US" dirty="0" smtClean="0"/>
              <a:t>자바의 개발 환경</a:t>
            </a:r>
            <a:r>
              <a:rPr lang="en-US" altLang="ko-KR" dirty="0" smtClean="0"/>
              <a:t>(JDK)</a:t>
            </a:r>
            <a:r>
              <a:rPr lang="ko-KR" altLang="en-US" dirty="0" smtClean="0"/>
              <a:t>과 자바의 실행 환경</a:t>
            </a:r>
            <a:r>
              <a:rPr lang="en-US" altLang="ko-KR" dirty="0" smtClean="0"/>
              <a:t>(JRE)</a:t>
            </a:r>
            <a:r>
              <a:rPr lang="ko-KR" altLang="en-US" dirty="0" smtClean="0"/>
              <a:t>을 지칭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SE(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API)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클래스가 여러 개의 모듈로 재구성됨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파일은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저장하여 배포</a:t>
            </a:r>
            <a:endParaRPr lang="en-US" altLang="ko-KR" dirty="0" smtClean="0"/>
          </a:p>
          <a:p>
            <a:r>
              <a:rPr lang="ko-KR" altLang="en-US" dirty="0" smtClean="0"/>
              <a:t>모듈 파일로부터 모듈을 푸는 명령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sz="1800" dirty="0" err="1">
                <a:solidFill>
                  <a:srgbClr val="0070C0"/>
                </a:solidFill>
              </a:rPr>
              <a:t>jmod</a:t>
            </a:r>
            <a:r>
              <a:rPr lang="en-US" altLang="ko-KR" sz="1800" dirty="0">
                <a:solidFill>
                  <a:srgbClr val="0070C0"/>
                </a:solidFill>
              </a:rPr>
              <a:t> extract "C:\Program </a:t>
            </a:r>
            <a:r>
              <a:rPr lang="en-US" altLang="ko-KR" sz="1800" dirty="0" smtClean="0">
                <a:solidFill>
                  <a:srgbClr val="0070C0"/>
                </a:solidFill>
              </a:rPr>
              <a:t>Files\Java\jdk-10\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jmods</a:t>
            </a:r>
            <a:r>
              <a:rPr lang="en-US" altLang="ko-KR" sz="1800" dirty="0" smtClean="0">
                <a:solidFill>
                  <a:srgbClr val="0070C0"/>
                </a:solidFill>
              </a:rPr>
              <a:t>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java.base.jmod</a:t>
            </a:r>
            <a:r>
              <a:rPr lang="en-US" altLang="ko-KR" sz="1800" dirty="0" smtClean="0">
                <a:solidFill>
                  <a:srgbClr val="0070C0"/>
                </a:solidFill>
              </a:rPr>
              <a:t>“</a:t>
            </a:r>
          </a:p>
          <a:p>
            <a:pPr marL="365760" lvl="1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	</a:t>
            </a:r>
            <a:r>
              <a:rPr lang="en-US" altLang="ko-KR" sz="1800" dirty="0" smtClean="0">
                <a:solidFill>
                  <a:srgbClr val="0070C0"/>
                </a:solidFill>
              </a:rPr>
              <a:t>- </a:t>
            </a:r>
            <a:r>
              <a:rPr lang="ko-KR" altLang="en-US" sz="1800" dirty="0" smtClean="0"/>
              <a:t>현재 디렉터리에 </a:t>
            </a:r>
            <a:r>
              <a:rPr lang="en-US" altLang="ko-KR" sz="1800" dirty="0" err="1" smtClean="0"/>
              <a:t>java.base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모듈이 풀림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7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492"/>
    </mc:Choice>
    <mc:Fallback xmlns="">
      <p:transition spd="slow" advTm="124492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529409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068960"/>
            <a:ext cx="6264696" cy="3661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2571175"/>
            <a:ext cx="6192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400" b="1" dirty="0" err="1" smtClean="0"/>
              <a:t>jmod</a:t>
            </a:r>
            <a:r>
              <a:rPr lang="en-US" altLang="ko-KR" sz="1400" b="1" dirty="0" smtClean="0"/>
              <a:t> extract "C:\Program Files\Java\jdk-10\</a:t>
            </a:r>
            <a:r>
              <a:rPr lang="en-US" altLang="ko-KR" sz="1400" b="1" dirty="0" err="1" smtClean="0"/>
              <a:t>jmods</a:t>
            </a:r>
            <a:r>
              <a:rPr lang="en-US" altLang="ko-KR" sz="1400" b="1" dirty="0" smtClean="0"/>
              <a:t>\</a:t>
            </a:r>
            <a:r>
              <a:rPr lang="en-US" altLang="ko-KR" sz="1400" b="1" dirty="0" err="1" smtClean="0"/>
              <a:t>java.base.jmod</a:t>
            </a:r>
            <a:r>
              <a:rPr lang="en-US" altLang="ko-KR" sz="1400" b="1" dirty="0" smtClean="0"/>
              <a:t>“</a:t>
            </a:r>
            <a:endParaRPr lang="en-US" altLang="ko-KR" sz="1400" b="1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15529" y="148903"/>
            <a:ext cx="1855342" cy="459700"/>
          </a:xfrm>
          <a:prstGeom prst="wedgeRoundRectCallout">
            <a:avLst>
              <a:gd name="adj1" fmla="val -63879"/>
              <a:gd name="adj2" fmla="val 236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jmods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디렉터리에 들어 있는 자바 </a:t>
            </a:r>
            <a:r>
              <a:rPr lang="en-US" altLang="ko-KR" sz="1000" dirty="0" smtClean="0"/>
              <a:t>API</a:t>
            </a:r>
            <a:r>
              <a:rPr lang="ko-KR" altLang="en-US" sz="1000" dirty="0" smtClean="0"/>
              <a:t>의 모듈 파일들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5399590" y="1400537"/>
            <a:ext cx="1601935" cy="1643605"/>
          </a:xfrm>
          <a:custGeom>
            <a:avLst/>
            <a:gdLst>
              <a:gd name="connsiteX0" fmla="*/ 0 w 1601935"/>
              <a:gd name="connsiteY0" fmla="*/ 0 h 1643605"/>
              <a:gd name="connsiteX1" fmla="*/ 1365813 w 1601935"/>
              <a:gd name="connsiteY1" fmla="*/ 486136 h 1643605"/>
              <a:gd name="connsiteX2" fmla="*/ 1591519 w 1601935"/>
              <a:gd name="connsiteY2" fmla="*/ 1643605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935" h="1643605">
                <a:moveTo>
                  <a:pt x="0" y="0"/>
                </a:moveTo>
                <a:cubicBezTo>
                  <a:pt x="550280" y="106101"/>
                  <a:pt x="1100560" y="212202"/>
                  <a:pt x="1365813" y="486136"/>
                </a:cubicBezTo>
                <a:cubicBezTo>
                  <a:pt x="1631066" y="760070"/>
                  <a:pt x="1611292" y="1201837"/>
                  <a:pt x="1591519" y="164360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63890" y="1638554"/>
            <a:ext cx="130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200" dirty="0" err="1" smtClean="0"/>
              <a:t>java.base.jmod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모듈 파일 풀기</a:t>
            </a:r>
            <a:endParaRPr lang="en-US" altLang="ko-KR" sz="1200" dirty="0"/>
          </a:p>
        </p:txBody>
      </p:sp>
      <p:sp>
        <p:nvSpPr>
          <p:cNvPr id="11" name="왼쪽 중괄호 10"/>
          <p:cNvSpPr/>
          <p:nvPr/>
        </p:nvSpPr>
        <p:spPr>
          <a:xfrm>
            <a:off x="2195736" y="4509120"/>
            <a:ext cx="216024" cy="1739280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11560" y="5157423"/>
            <a:ext cx="1368152" cy="442674"/>
          </a:xfrm>
          <a:prstGeom prst="wedgeRoundRectCallout">
            <a:avLst>
              <a:gd name="adj1" fmla="val 64388"/>
              <a:gd name="adj2" fmla="val 10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java.base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모듈에 </a:t>
            </a:r>
            <a:endParaRPr lang="en-US" altLang="ko-KR" sz="1000" dirty="0" smtClean="0"/>
          </a:p>
          <a:p>
            <a:pPr marL="0" lvl="1">
              <a:buNone/>
            </a:pPr>
            <a:r>
              <a:rPr lang="ko-KR" altLang="en-US" sz="1000" dirty="0" smtClean="0"/>
              <a:t>들어 있는 패키지들</a:t>
            </a:r>
            <a:endParaRPr lang="en-US" altLang="ko-KR" sz="1000" dirty="0"/>
          </a:p>
        </p:txBody>
      </p:sp>
      <p:sp>
        <p:nvSpPr>
          <p:cNvPr id="13" name="왼쪽 중괄호 12"/>
          <p:cNvSpPr/>
          <p:nvPr/>
        </p:nvSpPr>
        <p:spPr>
          <a:xfrm flipH="1">
            <a:off x="7092280" y="4077072"/>
            <a:ext cx="296416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560332" y="4985113"/>
            <a:ext cx="1368152" cy="612934"/>
          </a:xfrm>
          <a:prstGeom prst="wedgeRoundRectCallout">
            <a:avLst>
              <a:gd name="adj1" fmla="val -62090"/>
              <a:gd name="adj2" fmla="val -178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패키지에 들어 있는 자바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클래스들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4694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14"/>
    </mc:Choice>
    <mc:Fallback xmlns="">
      <p:transition spd="slow" advTm="3421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기반의 자바 실행 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 실행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 : </a:t>
            </a:r>
            <a:r>
              <a:rPr lang="ko-KR" altLang="en-US" dirty="0" smtClean="0"/>
              <a:t>디폴트 자바 실행 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모듈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클래스들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자바 가상 기계 등으로 구성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31583"/>
              </p:ext>
            </p:extLst>
          </p:nvPr>
        </p:nvGraphicFramePr>
        <p:xfrm>
          <a:off x="827584" y="2708920"/>
          <a:ext cx="784887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8045235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51625975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8027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비교 관점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8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까지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9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0617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 </a:t>
                      </a:r>
                      <a:r>
                        <a:rPr lang="ko-KR" altLang="en-US" sz="1200" dirty="0" smtClean="0"/>
                        <a:t>클래스의컨테이너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단일체에</a:t>
                      </a:r>
                      <a:r>
                        <a:rPr lang="ko-KR" altLang="en-US" sz="1200" dirty="0" smtClean="0"/>
                        <a:t> 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의 패키지들을 모두 담음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버렸음</a:t>
                      </a:r>
                      <a:endParaRPr lang="en-US" altLang="ko-KR" sz="1200" dirty="0" smtClean="0"/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를 많은 수</a:t>
                      </a:r>
                      <a:r>
                        <a:rPr lang="en-US" altLang="ko-KR" sz="1200" dirty="0" smtClean="0"/>
                        <a:t>(99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모듈 파일에 나누어 저장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403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디폴트 실행 환경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실행되는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컴퓨터에 </a:t>
                      </a:r>
                      <a:r>
                        <a:rPr lang="en-US" altLang="ko-KR" sz="1200" baseline="0" dirty="0" smtClean="0"/>
                        <a:t>rt.jar</a:t>
                      </a:r>
                      <a:r>
                        <a:rPr lang="ko-KR" altLang="en-US" sz="1200" baseline="0" dirty="0" smtClean="0"/>
                        <a:t> 설치</a:t>
                      </a:r>
                      <a:endParaRPr lang="en-US" altLang="ko-KR" sz="12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     (rt.jar</a:t>
                      </a:r>
                      <a:r>
                        <a:rPr lang="ko-KR" altLang="en-US" sz="1200" baseline="0" dirty="0" smtClean="0"/>
                        <a:t>의 크기가 큼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modules(JRE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en-US" altLang="ko-KR" sz="1200" dirty="0" smtClean="0"/>
                        <a:t>lib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밑에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dirty="0" smtClean="0"/>
                        <a:t> 비공개 파일</a:t>
                      </a:r>
                      <a:r>
                        <a:rPr lang="en-US" altLang="ko-KR" sz="1200" dirty="0" smtClean="0"/>
                        <a:t>(109MB)</a:t>
                      </a:r>
                      <a:r>
                        <a:rPr lang="ko-KR" altLang="en-US" sz="1200" dirty="0" smtClean="0"/>
                        <a:t>에 모듈</a:t>
                      </a:r>
                      <a:r>
                        <a:rPr lang="ko-KR" altLang="en-US" sz="1200" baseline="0" dirty="0" smtClean="0"/>
                        <a:t> 저장</a:t>
                      </a:r>
                      <a:endParaRPr lang="en-US" altLang="ko-KR" sz="1200" baseline="0" dirty="0" smtClean="0"/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응용프로그램 실행 시 </a:t>
                      </a:r>
                      <a:r>
                        <a:rPr lang="en-US" altLang="ko-KR" sz="1200" dirty="0" smtClean="0"/>
                        <a:t>module</a:t>
                      </a:r>
                      <a:r>
                        <a:rPr lang="en-US" altLang="ko-KR" sz="1200" baseline="0" dirty="0" smtClean="0"/>
                        <a:t>s </a:t>
                      </a:r>
                      <a:r>
                        <a:rPr lang="ko-KR" altLang="en-US" sz="1200" baseline="0" dirty="0" smtClean="0"/>
                        <a:t>파일에서 필요한 모듈 및 클래스 로딩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438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맞춤형 실행</a:t>
                      </a:r>
                      <a:r>
                        <a:rPr lang="ko-KR" altLang="en-US" sz="1200" baseline="0" dirty="0" smtClean="0"/>
                        <a:t> 환경</a:t>
                      </a:r>
                      <a:r>
                        <a:rPr lang="en-US" altLang="ko-KR" sz="1200" dirty="0" smtClean="0"/>
                        <a:t>(custom</a:t>
                      </a:r>
                      <a:r>
                        <a:rPr lang="en-US" altLang="ko-KR" sz="1200" baseline="0" dirty="0" smtClean="0"/>
                        <a:t> JRE)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없음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소형 기기에 </a:t>
                      </a: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설치할 수 없는 한계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맞춤형 실행 환경 구축 가능</a:t>
                      </a:r>
                      <a:endParaRPr lang="en-US" altLang="ko-KR" sz="1200" dirty="0" smtClean="0"/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jlink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명령을 이용하여 응용프로그램의 실행에 필요한 모듈들로 실행 환경 구축</a:t>
                      </a:r>
                      <a:r>
                        <a:rPr lang="ko-KR" altLang="en-US" sz="1200" baseline="0" dirty="0" smtClean="0"/>
                        <a:t> 가능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홈페이지 설명과 예제 있음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메모리가 열악한 소형 기기에도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응용프로그램 실행 가능</a:t>
                      </a:r>
                      <a:endParaRPr lang="en-US" altLang="ko-KR" sz="1200" dirty="0" smtClean="0"/>
                    </a:p>
                    <a:p>
                      <a:pPr marL="45720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예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) DB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액세스가 필요 없고 오직 기본 자바 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API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만 필요한 소형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IoT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장치에는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java.base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모듈만 있으면 됨</a:t>
                      </a:r>
                      <a:endParaRPr lang="en-US" altLang="ko-KR" sz="1100" i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72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934"/>
    </mc:Choice>
    <mc:Fallback xmlns="">
      <p:transition spd="slow" advTm="81934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실행 환경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0609" y="3877654"/>
            <a:ext cx="250732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</a:t>
            </a:r>
            <a:r>
              <a:rPr lang="ko-KR" altLang="en-US" sz="1200" dirty="0" smtClean="0">
                <a:solidFill>
                  <a:schemeClr val="tx1"/>
                </a:solidFill>
              </a:rPr>
              <a:t>이전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5829" y="2597367"/>
            <a:ext cx="766374" cy="725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6" idx="2"/>
            <a:endCxn id="5" idx="0"/>
          </p:cNvCxnSpPr>
          <p:nvPr/>
        </p:nvCxnSpPr>
        <p:spPr>
          <a:xfrm>
            <a:off x="869016" y="3322470"/>
            <a:ext cx="765257" cy="5551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19872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순서도: 다중 문서 8"/>
          <p:cNvSpPr/>
          <p:nvPr/>
        </p:nvSpPr>
        <p:spPr>
          <a:xfrm>
            <a:off x="1820516" y="3115009"/>
            <a:ext cx="1073396" cy="873187"/>
          </a:xfrm>
          <a:prstGeom prst="flowChartMulti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rt.jar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  <a:endCxn id="19" idx="2"/>
          </p:cNvCxnSpPr>
          <p:nvPr/>
        </p:nvCxnSpPr>
        <p:spPr>
          <a:xfrm flipH="1" flipV="1">
            <a:off x="3840330" y="3070231"/>
            <a:ext cx="726778" cy="7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4"/>
          </p:cNvCxnSpPr>
          <p:nvPr/>
        </p:nvCxnSpPr>
        <p:spPr>
          <a:xfrm flipH="1" flipV="1">
            <a:off x="2165093" y="2575910"/>
            <a:ext cx="118711" cy="698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9" idx="3"/>
            <a:endCxn id="28" idx="3"/>
          </p:cNvCxnSpPr>
          <p:nvPr/>
        </p:nvCxnSpPr>
        <p:spPr>
          <a:xfrm flipV="1">
            <a:off x="4260787" y="2428852"/>
            <a:ext cx="525368" cy="31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9111" y="4401659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(a) Java 9 </a:t>
            </a:r>
            <a:r>
              <a:rPr lang="ko-KR" altLang="en-US" sz="1100" dirty="0" smtClean="0"/>
              <a:t>이전 </a:t>
            </a:r>
            <a:r>
              <a:rPr lang="ko-KR" altLang="en-US" sz="1100" dirty="0"/>
              <a:t>실행 </a:t>
            </a:r>
            <a:r>
              <a:rPr lang="ko-KR" altLang="en-US" sz="1100" dirty="0" smtClean="0"/>
              <a:t>환경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482347" y="4382643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(b)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실행 환경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6208888" y="2019230"/>
            <a:ext cx="2186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 smtClean="0"/>
              <a:t>jlink</a:t>
            </a:r>
            <a:r>
              <a:rPr lang="ko-KR" altLang="en-US" sz="900" dirty="0" smtClean="0"/>
              <a:t>를 이용하여 </a:t>
            </a:r>
            <a:r>
              <a:rPr lang="ko-KR" altLang="en-US" sz="900" dirty="0" err="1" smtClean="0"/>
              <a:t>타켓</a:t>
            </a:r>
            <a:r>
              <a:rPr lang="ko-KR" altLang="en-US" sz="900" dirty="0" smtClean="0"/>
              <a:t> 컴퓨터에 실행될 </a:t>
            </a:r>
            <a:r>
              <a:rPr lang="ko-KR" altLang="en-US" sz="900" dirty="0" err="1" smtClean="0"/>
              <a:t>커스텀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JRE</a:t>
            </a:r>
            <a:r>
              <a:rPr lang="ko-KR" altLang="en-US" sz="900" dirty="0" smtClean="0"/>
              <a:t>를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만드는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경우</a:t>
            </a:r>
            <a:endParaRPr lang="ko-KR" altLang="en-US" sz="900" dirty="0"/>
          </a:p>
        </p:txBody>
      </p:sp>
      <p:sp>
        <p:nvSpPr>
          <p:cNvPr id="16" name="순서도: 문서 15"/>
          <p:cNvSpPr/>
          <p:nvPr/>
        </p:nvSpPr>
        <p:spPr>
          <a:xfrm>
            <a:off x="4631078" y="3462890"/>
            <a:ext cx="1042768" cy="479966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85898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56176" y="4382643"/>
            <a:ext cx="227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(c)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커스텀</a:t>
            </a:r>
            <a:r>
              <a:rPr lang="ko-KR" altLang="en-US" sz="1100" dirty="0" smtClean="0"/>
              <a:t> 실행 환경</a:t>
            </a:r>
            <a:endParaRPr lang="ko-KR" altLang="en-US" sz="11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19873" y="2411828"/>
            <a:ext cx="840914" cy="742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모듈 기반 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7830" y="2845434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sp>
        <p:nvSpPr>
          <p:cNvPr id="21" name="순서도: 문서 20"/>
          <p:cNvSpPr/>
          <p:nvPr/>
        </p:nvSpPr>
        <p:spPr>
          <a:xfrm>
            <a:off x="7442293" y="3375832"/>
            <a:ext cx="682457" cy="315333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48399" y="2592339"/>
            <a:ext cx="850664" cy="7767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23" name="직선 화살표 연결선 22"/>
          <p:cNvCxnSpPr>
            <a:stCxn id="17" idx="0"/>
            <a:endCxn id="22" idx="2"/>
          </p:cNvCxnSpPr>
          <p:nvPr/>
        </p:nvCxnSpPr>
        <p:spPr>
          <a:xfrm flipH="1" flipV="1">
            <a:off x="6629128" y="3373108"/>
            <a:ext cx="704006" cy="4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892197" y="2241415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2249551" y="2375298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26" name="직선 화살표 연결선 25"/>
          <p:cNvCxnSpPr>
            <a:endCxn id="25" idx="4"/>
          </p:cNvCxnSpPr>
          <p:nvPr/>
        </p:nvCxnSpPr>
        <p:spPr>
          <a:xfrm flipV="1">
            <a:off x="2330186" y="2719839"/>
            <a:ext cx="194671" cy="5551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  <a:endCxn id="28" idx="4"/>
          </p:cNvCxnSpPr>
          <p:nvPr/>
        </p:nvCxnSpPr>
        <p:spPr>
          <a:xfrm flipH="1" flipV="1">
            <a:off x="4979122" y="2477838"/>
            <a:ext cx="173340" cy="9850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706226" y="2143343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9" name="타원 28"/>
          <p:cNvSpPr/>
          <p:nvPr/>
        </p:nvSpPr>
        <p:spPr>
          <a:xfrm>
            <a:off x="5101701" y="2264074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30" name="직선 화살표 연결선 29"/>
          <p:cNvCxnSpPr>
            <a:stCxn id="16" idx="0"/>
            <a:endCxn id="29" idx="4"/>
          </p:cNvCxnSpPr>
          <p:nvPr/>
        </p:nvCxnSpPr>
        <p:spPr>
          <a:xfrm flipV="1">
            <a:off x="5152462" y="2608615"/>
            <a:ext cx="224545" cy="854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9" idx="3"/>
          </p:cNvCxnSpPr>
          <p:nvPr/>
        </p:nvCxnSpPr>
        <p:spPr>
          <a:xfrm flipV="1">
            <a:off x="4260787" y="2558158"/>
            <a:ext cx="921549" cy="18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81450" y="2697918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cxnSp>
        <p:nvCxnSpPr>
          <p:cNvPr id="33" name="직선 화살표 연결선 32"/>
          <p:cNvCxnSpPr>
            <a:stCxn id="6" idx="3"/>
            <a:endCxn id="24" idx="3"/>
          </p:cNvCxnSpPr>
          <p:nvPr/>
        </p:nvCxnSpPr>
        <p:spPr>
          <a:xfrm flipV="1">
            <a:off x="1252203" y="2526924"/>
            <a:ext cx="719923" cy="4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25" idx="3"/>
          </p:cNvCxnSpPr>
          <p:nvPr/>
        </p:nvCxnSpPr>
        <p:spPr>
          <a:xfrm flipV="1">
            <a:off x="1252203" y="2669382"/>
            <a:ext cx="1077983" cy="2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72254" y="290807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2404280" y="2754188"/>
            <a:ext cx="600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7" name="직선 화살표 연결선 36"/>
          <p:cNvCxnSpPr>
            <a:stCxn id="22" idx="3"/>
            <a:endCxn id="40" idx="3"/>
          </p:cNvCxnSpPr>
          <p:nvPr/>
        </p:nvCxnSpPr>
        <p:spPr>
          <a:xfrm flipV="1">
            <a:off x="6999063" y="2715288"/>
            <a:ext cx="408774" cy="2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7309" y="2997431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1" idx="0"/>
            <a:endCxn id="40" idx="4"/>
          </p:cNvCxnSpPr>
          <p:nvPr/>
        </p:nvCxnSpPr>
        <p:spPr>
          <a:xfrm flipH="1" flipV="1">
            <a:off x="7600804" y="2764274"/>
            <a:ext cx="182718" cy="611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327908" y="2429779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41" name="타원 40"/>
          <p:cNvSpPr/>
          <p:nvPr/>
        </p:nvSpPr>
        <p:spPr>
          <a:xfrm>
            <a:off x="7695729" y="2543352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42" name="직선 화살표 연결선 41"/>
          <p:cNvCxnSpPr>
            <a:stCxn id="21" idx="0"/>
            <a:endCxn id="41" idx="4"/>
          </p:cNvCxnSpPr>
          <p:nvPr/>
        </p:nvCxnSpPr>
        <p:spPr>
          <a:xfrm flipV="1">
            <a:off x="7783522" y="2887893"/>
            <a:ext cx="187513" cy="4879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41" idx="3"/>
          </p:cNvCxnSpPr>
          <p:nvPr/>
        </p:nvCxnSpPr>
        <p:spPr>
          <a:xfrm flipV="1">
            <a:off x="6999063" y="2837436"/>
            <a:ext cx="777301" cy="1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933549" y="294318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56177" y="5031750"/>
            <a:ext cx="280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smtClean="0"/>
              <a:t>* </a:t>
            </a:r>
            <a:r>
              <a:rPr lang="ko-KR" altLang="en-US" sz="1000" dirty="0" smtClean="0"/>
              <a:t>홈페이지의 </a:t>
            </a:r>
            <a:r>
              <a:rPr lang="ko-KR" altLang="en-US" sz="1000" dirty="0"/>
              <a:t>자료에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jlink</a:t>
            </a:r>
            <a:r>
              <a:rPr lang="ko-KR" altLang="en-US" sz="1000" dirty="0"/>
              <a:t>로 맞춤형 실행 환경을 </a:t>
            </a:r>
            <a:r>
              <a:rPr lang="ko-KR" altLang="en-US" sz="1000" dirty="0" smtClean="0"/>
              <a:t>만드는 </a:t>
            </a:r>
            <a:r>
              <a:rPr lang="ko-KR" altLang="en-US" sz="1000" dirty="0"/>
              <a:t>예제 있음</a:t>
            </a:r>
            <a:r>
              <a:rPr lang="en-US" altLang="ko-KR" sz="1000" dirty="0" smtClean="0"/>
              <a:t>.</a:t>
            </a:r>
          </a:p>
          <a:p>
            <a:pPr marL="0" lvl="1">
              <a:buNone/>
            </a:pPr>
            <a:r>
              <a:rPr lang="ko-KR" altLang="en-US" sz="1000" dirty="0" smtClean="0"/>
              <a:t>실제로 만들어보면 </a:t>
            </a:r>
            <a:r>
              <a:rPr lang="ko-KR" altLang="en-US" sz="1000" dirty="0" err="1" smtClean="0"/>
              <a:t>커스텀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JRE</a:t>
            </a:r>
            <a:r>
              <a:rPr lang="ko-KR" altLang="en-US" sz="1000" dirty="0" smtClean="0"/>
              <a:t>가 생기고</a:t>
            </a:r>
            <a:r>
              <a:rPr lang="en-US" altLang="ko-KR" sz="1000" dirty="0" smtClean="0"/>
              <a:t>, </a:t>
            </a:r>
            <a:r>
              <a:rPr lang="en-US" altLang="ko-KR" sz="1000" dirty="0"/>
              <a:t>lib </a:t>
            </a:r>
            <a:r>
              <a:rPr lang="ko-KR" altLang="en-US" sz="1000" dirty="0"/>
              <a:t>디렉터리 </a:t>
            </a:r>
            <a:r>
              <a:rPr lang="ko-KR" altLang="en-US" sz="1000" dirty="0" smtClean="0"/>
              <a:t>밑에 </a:t>
            </a:r>
            <a:r>
              <a:rPr lang="en-US" altLang="ko-KR" sz="1000" dirty="0" smtClean="0"/>
              <a:t>modules </a:t>
            </a:r>
            <a:r>
              <a:rPr lang="ko-KR" altLang="en-US" sz="1000" dirty="0" smtClean="0"/>
              <a:t>파일의 크기가 현저히 줄어든 것을 볼 수 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실행 중에 차지하는 메모리의 량도 줄어든 것을 확인할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06939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268"/>
    </mc:Choice>
    <mc:Fallback xmlns="">
      <p:transition spd="slow" advTm="49268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모듈화의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가장 큰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컴포넌트들을 필요에 따라 조립하여 사용하기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시스템의 불필요한 부담 감소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세밀한 모듈화를 통해 필요 없는 모듈이 </a:t>
            </a:r>
            <a:r>
              <a:rPr lang="ko-KR" altLang="en-US" dirty="0" err="1" smtClean="0"/>
              <a:t>로드되지</a:t>
            </a:r>
            <a:r>
              <a:rPr lang="ko-KR" altLang="en-US" dirty="0" smtClean="0"/>
              <a:t> 않게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소형 </a:t>
            </a:r>
            <a:r>
              <a:rPr lang="en-US" altLang="ko-KR" dirty="0" err="1" smtClean="0"/>
              <a:t>IoT</a:t>
            </a:r>
            <a:r>
              <a:rPr lang="ko-KR" altLang="en-US" dirty="0"/>
              <a:t> </a:t>
            </a:r>
            <a:r>
              <a:rPr lang="ko-KR" altLang="en-US" dirty="0" smtClean="0"/>
              <a:t>장치에도 자바 응용프로그램이 실행되고 성능을 유지하게 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68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69"/>
    </mc:Choice>
    <mc:Fallback xmlns="">
      <p:transition spd="slow" advTm="29669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자바 모듈과 패키지 구조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72226" y="1124744"/>
            <a:ext cx="8871774" cy="5015787"/>
            <a:chOff x="266886" y="1038910"/>
            <a:chExt cx="8871774" cy="5015787"/>
          </a:xfrm>
        </p:grpSpPr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448BE280-AF32-4C3E-B179-F22B73BFFB89}"/>
                </a:ext>
              </a:extLst>
            </p:cNvPr>
            <p:cNvSpPr/>
            <p:nvPr/>
          </p:nvSpPr>
          <p:spPr>
            <a:xfrm>
              <a:off x="2691393" y="1700808"/>
              <a:ext cx="4961365" cy="429683"/>
            </a:xfrm>
            <a:prstGeom prst="roundRect">
              <a:avLst/>
            </a:prstGeom>
            <a:solidFill>
              <a:srgbClr val="99FF99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B31B8881-95B4-4A48-8CEA-45400F96FE2A}"/>
                </a:ext>
              </a:extLst>
            </p:cNvPr>
            <p:cNvSpPr/>
            <p:nvPr/>
          </p:nvSpPr>
          <p:spPr>
            <a:xfrm>
              <a:off x="8194404" y="1689397"/>
              <a:ext cx="472840" cy="429683"/>
            </a:xfrm>
            <a:prstGeom prst="roundRect">
              <a:avLst/>
            </a:prstGeom>
            <a:solidFill>
              <a:srgbClr val="DDDDDD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8" name="직선 연결선 147"/>
            <p:cNvCxnSpPr/>
            <p:nvPr/>
          </p:nvCxnSpPr>
          <p:spPr>
            <a:xfrm rot="5400000">
              <a:off x="830366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id="{D0AE6ED1-4ABE-4E07-8090-90DE24A3EF78}"/>
                </a:ext>
              </a:extLst>
            </p:cNvPr>
            <p:cNvSpPr/>
            <p:nvPr/>
          </p:nvSpPr>
          <p:spPr>
            <a:xfrm>
              <a:off x="7688312" y="1689397"/>
              <a:ext cx="472840" cy="429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979B8769-9DC3-4F4C-9B9D-ACEB449341D9}"/>
                </a:ext>
              </a:extLst>
            </p:cNvPr>
            <p:cNvSpPr/>
            <p:nvPr/>
          </p:nvSpPr>
          <p:spPr>
            <a:xfrm>
              <a:off x="674682" y="1699331"/>
              <a:ext cx="1975169" cy="429683"/>
            </a:xfrm>
            <a:prstGeom prst="roundRect">
              <a:avLst/>
            </a:prstGeom>
            <a:solidFill>
              <a:srgbClr val="FFFF00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053100" y="1154668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java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481332" y="179761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awt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052836" y="179761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731148" y="1797610"/>
              <a:ext cx="393258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201981" y="1797610"/>
              <a:ext cx="476116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lang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758798" y="1797609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math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77840" y="1797368"/>
              <a:ext cx="432714" cy="2336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270966" y="179761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700895" y="17868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rmi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459786" y="1809021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security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207291" y="1787257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sql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703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2241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util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09960" y="2226238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beancontext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07262" y="2208813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266886" y="2940618"/>
              <a:ext cx="5286412" cy="785818"/>
              <a:chOff x="71406" y="2357430"/>
              <a:chExt cx="5286412" cy="785818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rot="5400000">
                <a:off x="928661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rot="5400000">
                <a:off x="164304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rot="5400000">
                <a:off x="221454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rot="5400000">
                <a:off x="278605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rot="5400000">
                <a:off x="3357554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rot="5400000">
                <a:off x="385762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5400000">
                <a:off x="435768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rot="5400000">
                <a:off x="492919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/>
              <p:nvPr/>
            </p:nvCxnSpPr>
            <p:spPr>
              <a:xfrm rot="5400000">
                <a:off x="21428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직사각형 215"/>
              <p:cNvSpPr/>
              <p:nvPr/>
            </p:nvSpPr>
            <p:spPr>
              <a:xfrm>
                <a:off x="7140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color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42910" y="2571744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datatransfer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571604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dnd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14310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event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271461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font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328611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geom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3857620" y="257174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428624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image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485775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print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857620" y="292893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286248" y="2928934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renderable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33" name="직선 연결선 232"/>
              <p:cNvCxnSpPr/>
              <p:nvPr/>
            </p:nvCxnSpPr>
            <p:spPr>
              <a:xfrm>
                <a:off x="357158" y="2357430"/>
                <a:ext cx="47149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24" idx="2"/>
                <a:endCxn id="230" idx="0"/>
              </p:cNvCxnSpPr>
              <p:nvPr/>
            </p:nvCxnSpPr>
            <p:spPr>
              <a:xfrm rot="5400000">
                <a:off x="3964777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 rot="5400000">
                <a:off x="4500562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9" name="직선 연결선 238"/>
            <p:cNvCxnSpPr>
              <a:stCxn id="187" idx="0"/>
              <a:endCxn id="155" idx="2"/>
            </p:cNvCxnSpPr>
            <p:nvPr/>
          </p:nvCxnSpPr>
          <p:spPr>
            <a:xfrm rot="5400000" flipH="1" flipV="1">
              <a:off x="2231431" y="2119081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그룹 240"/>
            <p:cNvGrpSpPr/>
            <p:nvPr/>
          </p:nvGrpSpPr>
          <p:grpSpPr>
            <a:xfrm>
              <a:off x="5661076" y="2940618"/>
              <a:ext cx="1357322" cy="785818"/>
              <a:chOff x="7715272" y="2285992"/>
              <a:chExt cx="1357322" cy="785818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7715272" y="250030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channels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8501090" y="250030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charset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7715272" y="285749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8501090" y="285749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0" name="직선 연결선 249"/>
              <p:cNvCxnSpPr>
                <a:stCxn id="243" idx="2"/>
                <a:endCxn id="246" idx="0"/>
              </p:cNvCxnSpPr>
              <p:nvPr/>
            </p:nvCxnSpPr>
            <p:spPr>
              <a:xfrm rot="5400000">
                <a:off x="7965305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/>
              <p:nvPr/>
            </p:nvCxnSpPr>
            <p:spPr>
              <a:xfrm rot="5400000">
                <a:off x="8715404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rot="5400000">
                <a:off x="7955780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rot="5400000">
                <a:off x="8679685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8072462" y="2285992"/>
                <a:ext cx="714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그룹 270"/>
            <p:cNvGrpSpPr/>
            <p:nvPr/>
          </p:nvGrpSpPr>
          <p:grpSpPr>
            <a:xfrm>
              <a:off x="507698" y="4201890"/>
              <a:ext cx="3714776" cy="357190"/>
              <a:chOff x="5072066" y="3286124"/>
              <a:chExt cx="3714776" cy="357190"/>
            </a:xfrm>
          </p:grpSpPr>
          <p:sp>
            <p:nvSpPr>
              <p:cNvPr id="273" name="직사각형 272"/>
              <p:cNvSpPr/>
              <p:nvPr/>
            </p:nvSpPr>
            <p:spPr>
              <a:xfrm>
                <a:off x="5072066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annotation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929322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instrument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6786578" y="3429000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management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715272" y="342900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8215338" y="342900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reflect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rot="5400000">
                <a:off x="5429256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 rot="5400000">
                <a:off x="6215074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/>
              <p:cNvCxnSpPr/>
              <p:nvPr/>
            </p:nvCxnSpPr>
            <p:spPr>
              <a:xfrm rot="5400000">
                <a:off x="7143768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/>
              <p:cNvCxnSpPr/>
              <p:nvPr/>
            </p:nvCxnSpPr>
            <p:spPr>
              <a:xfrm rot="5400000">
                <a:off x="7858147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/>
              <p:cNvCxnSpPr/>
              <p:nvPr/>
            </p:nvCxnSpPr>
            <p:spPr>
              <a:xfrm rot="5400000">
                <a:off x="8429652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5500694" y="3286124"/>
                <a:ext cx="30003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/>
            <p:cNvGrpSpPr/>
            <p:nvPr/>
          </p:nvGrpSpPr>
          <p:grpSpPr>
            <a:xfrm>
              <a:off x="4910926" y="4250119"/>
              <a:ext cx="2214578" cy="357190"/>
              <a:chOff x="2285984" y="3857628"/>
              <a:chExt cx="2214578" cy="35719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2285984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acl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3786182" y="4000504"/>
                <a:ext cx="71438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interfaces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2786050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cert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3286116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spec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89" name="직선 연결선 288"/>
              <p:cNvCxnSpPr/>
              <p:nvPr/>
            </p:nvCxnSpPr>
            <p:spPr>
              <a:xfrm rot="5400000">
                <a:off x="2428860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2928926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 rot="5400000">
                <a:off x="3428992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/>
              <p:cNvCxnSpPr/>
              <p:nvPr/>
            </p:nvCxnSpPr>
            <p:spPr>
              <a:xfrm rot="5400000">
                <a:off x="4071933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2500298" y="3857628"/>
                <a:ext cx="16430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/>
            <p:cNvGrpSpPr/>
            <p:nvPr/>
          </p:nvGrpSpPr>
          <p:grpSpPr>
            <a:xfrm>
              <a:off x="766952" y="5197441"/>
              <a:ext cx="4357718" cy="857256"/>
              <a:chOff x="4071934" y="5429264"/>
              <a:chExt cx="4143404" cy="857256"/>
            </a:xfrm>
          </p:grpSpPr>
          <p:sp>
            <p:nvSpPr>
              <p:cNvPr id="295" name="직사각형 294"/>
              <p:cNvSpPr/>
              <p:nvPr/>
            </p:nvSpPr>
            <p:spPr>
              <a:xfrm>
                <a:off x="4214810" y="557214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concurrent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5072066" y="557214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jar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572132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logging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6215074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prefs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6858016" y="5572140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regex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7429520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7858148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zip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4071934" y="6072206"/>
                <a:ext cx="535785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atomic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4714877" y="6072206"/>
                <a:ext cx="473421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locks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04" name="직선 연결선 303"/>
              <p:cNvCxnSpPr>
                <a:endCxn id="302" idx="0"/>
              </p:cNvCxnSpPr>
              <p:nvPr/>
            </p:nvCxnSpPr>
            <p:spPr>
              <a:xfrm>
                <a:off x="4339177" y="5929330"/>
                <a:ext cx="711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 rot="5400000">
                <a:off x="4929190" y="600076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>
                <a:cxnSpLocks/>
              </p:cNvCxnSpPr>
              <p:nvPr/>
            </p:nvCxnSpPr>
            <p:spPr>
              <a:xfrm>
                <a:off x="4339177" y="5929330"/>
                <a:ext cx="6614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>
                <a:stCxn id="295" idx="2"/>
              </p:cNvCxnSpPr>
              <p:nvPr/>
            </p:nvCxnSpPr>
            <p:spPr>
              <a:xfrm>
                <a:off x="4607719" y="5786454"/>
                <a:ext cx="0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4572000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521494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5786446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 rot="5400000">
                <a:off x="642938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/>
              <p:cNvCxnSpPr/>
              <p:nvPr/>
            </p:nvCxnSpPr>
            <p:spPr>
              <a:xfrm rot="5400000">
                <a:off x="700089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 rot="5400000">
                <a:off x="750095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 rot="5400000">
                <a:off x="8001023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643438" y="5429264"/>
                <a:ext cx="3429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직선 연결선 315"/>
            <p:cNvCxnSpPr>
              <a:stCxn id="159" idx="2"/>
            </p:cNvCxnSpPr>
            <p:nvPr/>
          </p:nvCxnSpPr>
          <p:spPr>
            <a:xfrm>
              <a:off x="3440039" y="1986642"/>
              <a:ext cx="3187" cy="525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/>
            <p:cNvCxnSpPr>
              <a:cxnSpLocks/>
            </p:cNvCxnSpPr>
            <p:nvPr/>
          </p:nvCxnSpPr>
          <p:spPr>
            <a:xfrm>
              <a:off x="3429443" y="2511990"/>
              <a:ext cx="21736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/>
            <p:cNvCxnSpPr/>
            <p:nvPr/>
          </p:nvCxnSpPr>
          <p:spPr>
            <a:xfrm>
              <a:off x="5603103" y="2511990"/>
              <a:ext cx="0" cy="1450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>
              <a:stCxn id="164" idx="2"/>
            </p:cNvCxnSpPr>
            <p:nvPr/>
          </p:nvCxnSpPr>
          <p:spPr>
            <a:xfrm rot="5400000">
              <a:off x="5306685" y="2190519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>
              <a:off x="5484140" y="2369114"/>
              <a:ext cx="926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/>
            <p:cNvCxnSpPr/>
            <p:nvPr/>
          </p:nvCxnSpPr>
          <p:spPr>
            <a:xfrm rot="5400000">
              <a:off x="6124802" y="2654866"/>
              <a:ext cx="571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/>
            <p:cNvCxnSpPr>
              <a:cxnSpLocks/>
              <a:stCxn id="165" idx="2"/>
            </p:cNvCxnSpPr>
            <p:nvPr/>
          </p:nvCxnSpPr>
          <p:spPr>
            <a:xfrm>
              <a:off x="7915209" y="2001114"/>
              <a:ext cx="18539" cy="3410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/>
            <p:cNvGrpSpPr/>
            <p:nvPr/>
          </p:nvGrpSpPr>
          <p:grpSpPr>
            <a:xfrm>
              <a:off x="5126950" y="5692534"/>
              <a:ext cx="2714644" cy="357191"/>
              <a:chOff x="5929322" y="4000503"/>
              <a:chExt cx="2714644" cy="357191"/>
            </a:xfrm>
          </p:grpSpPr>
          <p:sp>
            <p:nvSpPr>
              <p:cNvPr id="324" name="직사각형 323"/>
              <p:cNvSpPr/>
              <p:nvPr/>
            </p:nvSpPr>
            <p:spPr>
              <a:xfrm>
                <a:off x="5929322" y="414338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activation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6786578" y="414338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dgc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728664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registry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800102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28" name="직선 연결선 327"/>
              <p:cNvCxnSpPr/>
              <p:nvPr/>
            </p:nvCxnSpPr>
            <p:spPr>
              <a:xfrm rot="5400000">
                <a:off x="6215074" y="4071941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6929454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7500958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 rot="5400000">
                <a:off x="8215337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/>
              <p:cNvCxnSpPr/>
              <p:nvPr/>
            </p:nvCxnSpPr>
            <p:spPr>
              <a:xfrm>
                <a:off x="6286512" y="4000504"/>
                <a:ext cx="200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직선 연결선 332"/>
            <p:cNvCxnSpPr>
              <a:cxnSpLocks/>
            </p:cNvCxnSpPr>
            <p:nvPr/>
          </p:nvCxnSpPr>
          <p:spPr>
            <a:xfrm>
              <a:off x="6555710" y="5411829"/>
              <a:ext cx="0" cy="280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>
              <a:stCxn id="171" idx="2"/>
            </p:cNvCxnSpPr>
            <p:nvPr/>
          </p:nvCxnSpPr>
          <p:spPr>
            <a:xfrm flipH="1">
              <a:off x="6815807" y="2023335"/>
              <a:ext cx="1169" cy="317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>
              <a:cxnSpLocks/>
            </p:cNvCxnSpPr>
            <p:nvPr/>
          </p:nvCxnSpPr>
          <p:spPr>
            <a:xfrm flipV="1">
              <a:off x="6815807" y="2341210"/>
              <a:ext cx="29949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>
              <a:cxnSpLocks/>
            </p:cNvCxnSpPr>
            <p:nvPr/>
          </p:nvCxnSpPr>
          <p:spPr>
            <a:xfrm flipH="1">
              <a:off x="7116470" y="2341210"/>
              <a:ext cx="8464" cy="1637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>
              <a:cxnSpLocks/>
            </p:cNvCxnSpPr>
            <p:nvPr/>
          </p:nvCxnSpPr>
          <p:spPr>
            <a:xfrm flipH="1">
              <a:off x="6124577" y="3985941"/>
              <a:ext cx="1002637" cy="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/>
            <p:cNvCxnSpPr/>
            <p:nvPr/>
          </p:nvCxnSpPr>
          <p:spPr>
            <a:xfrm flipH="1">
              <a:off x="6116119" y="3986410"/>
              <a:ext cx="2912" cy="26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/>
            <p:cNvCxnSpPr/>
            <p:nvPr/>
          </p:nvCxnSpPr>
          <p:spPr>
            <a:xfrm rot="5400000">
              <a:off x="7803594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rot="5400000">
              <a:off x="7303529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/>
            <p:cNvCxnSpPr/>
            <p:nvPr/>
          </p:nvCxnSpPr>
          <p:spPr>
            <a:xfrm rot="5400000">
              <a:off x="6687958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/>
            <p:cNvCxnSpPr/>
            <p:nvPr/>
          </p:nvCxnSpPr>
          <p:spPr>
            <a:xfrm rot="5400000">
              <a:off x="5378123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/>
            <p:cNvCxnSpPr/>
            <p:nvPr/>
          </p:nvCxnSpPr>
          <p:spPr>
            <a:xfrm rot="5400000">
              <a:off x="487577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rot="5400000">
              <a:off x="386766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 rot="5400000">
              <a:off x="3322286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 rot="5400000">
              <a:off x="280293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 rot="5400000">
              <a:off x="223143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 rot="5400000">
              <a:off x="165992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 rot="5400000">
              <a:off x="94554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1052704" y="1583296"/>
              <a:ext cx="7358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>
              <a:stCxn id="153" idx="2"/>
            </p:cNvCxnSpPr>
            <p:nvPr/>
          </p:nvCxnSpPr>
          <p:spPr>
            <a:xfrm rot="5400000">
              <a:off x="4410290" y="15118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 rot="5400000">
              <a:off x="1302737" y="2476271"/>
              <a:ext cx="928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C2E86D1-1F49-4CDF-88F5-1D4025374075}"/>
                </a:ext>
              </a:extLst>
            </p:cNvPr>
            <p:cNvSpPr/>
            <p:nvPr/>
          </p:nvSpPr>
          <p:spPr>
            <a:xfrm>
              <a:off x="683560" y="178680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applet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451E64D0-0B13-4E5F-A30B-8E606FD87609}"/>
                </a:ext>
              </a:extLst>
            </p:cNvPr>
            <p:cNvCxnSpPr>
              <a:stCxn id="179" idx="2"/>
              <a:endCxn id="190" idx="0"/>
            </p:cNvCxnSpPr>
            <p:nvPr/>
          </p:nvCxnSpPr>
          <p:spPr>
            <a:xfrm>
              <a:off x="4984644" y="2011923"/>
              <a:ext cx="1213" cy="196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726B2356-3D34-480E-871F-442931F6F89A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7438444" y="2011923"/>
              <a:ext cx="0" cy="295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745" y="4962986"/>
              <a:ext cx="4408699" cy="8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모서리가 둥근 사각형 설명선 356"/>
            <p:cNvSpPr/>
            <p:nvPr/>
          </p:nvSpPr>
          <p:spPr>
            <a:xfrm>
              <a:off x="5846818" y="1038910"/>
              <a:ext cx="778050" cy="398334"/>
            </a:xfrm>
            <a:prstGeom prst="wedgeRoundRectCallout">
              <a:avLst>
                <a:gd name="adj1" fmla="val -53048"/>
                <a:gd name="adj2" fmla="val 11334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java.base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8" name="모서리가 둥근 사각형 설명선 357"/>
            <p:cNvSpPr/>
            <p:nvPr/>
          </p:nvSpPr>
          <p:spPr>
            <a:xfrm>
              <a:off x="8403788" y="2312823"/>
              <a:ext cx="734872" cy="398334"/>
            </a:xfrm>
            <a:prstGeom prst="wedgeRoundRectCallout">
              <a:avLst>
                <a:gd name="adj1" fmla="val -36941"/>
                <a:gd name="adj2" fmla="val -946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java.sql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모서리가 둥근 사각형 설명선 358"/>
            <p:cNvSpPr/>
            <p:nvPr/>
          </p:nvSpPr>
          <p:spPr>
            <a:xfrm>
              <a:off x="7380560" y="1061321"/>
              <a:ext cx="778050" cy="398334"/>
            </a:xfrm>
            <a:prstGeom prst="wedgeRoundRectCallout">
              <a:avLst>
                <a:gd name="adj1" fmla="val 30560"/>
                <a:gd name="adj2" fmla="val 1040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java.rmi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모서리가 둥근 사각형 설명선 359"/>
            <p:cNvSpPr/>
            <p:nvPr/>
          </p:nvSpPr>
          <p:spPr>
            <a:xfrm>
              <a:off x="368428" y="1078862"/>
              <a:ext cx="942098" cy="398334"/>
            </a:xfrm>
            <a:prstGeom prst="wedgeRoundRectCallout">
              <a:avLst>
                <a:gd name="adj1" fmla="val -2662"/>
                <a:gd name="adj2" fmla="val 1056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java.desktop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직선 연결선 360"/>
            <p:cNvCxnSpPr>
              <a:cxnSpLocks/>
            </p:cNvCxnSpPr>
            <p:nvPr/>
          </p:nvCxnSpPr>
          <p:spPr>
            <a:xfrm flipV="1">
              <a:off x="2338588" y="3962980"/>
              <a:ext cx="3269501" cy="15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/>
            <p:nvPr/>
          </p:nvCxnSpPr>
          <p:spPr>
            <a:xfrm>
              <a:off x="2338588" y="3978302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3032642" y="4962986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710" y="5411829"/>
              <a:ext cx="1378038" cy="2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직사각형 364"/>
            <p:cNvSpPr/>
            <p:nvPr/>
          </p:nvSpPr>
          <p:spPr>
            <a:xfrm>
              <a:off x="4261174" y="1809021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time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66" name="직선 연결선 365"/>
            <p:cNvCxnSpPr/>
            <p:nvPr/>
          </p:nvCxnSpPr>
          <p:spPr>
            <a:xfrm rot="5400000">
              <a:off x="4370041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모서리가 둥근 사각형 설명선 156"/>
          <p:cNvSpPr/>
          <p:nvPr/>
        </p:nvSpPr>
        <p:spPr>
          <a:xfrm>
            <a:off x="8273823" y="5878060"/>
            <a:ext cx="734872" cy="241260"/>
          </a:xfrm>
          <a:prstGeom prst="wedgeRoundRectCallout">
            <a:avLst>
              <a:gd name="adj1" fmla="val -102859"/>
              <a:gd name="adj2" fmla="val 9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패키지들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52"/>
    </mc:Choice>
    <mc:Fallback xmlns="">
      <p:transition spd="slow" advTm="39652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java.lang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language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등 자바 프로그래밍에 필요한 기본적인 클래스와 인터페이스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자동으로 </a:t>
            </a:r>
            <a:r>
              <a:rPr lang="en-US" altLang="ko-KR" dirty="0" smtClean="0"/>
              <a:t>import. import </a:t>
            </a:r>
            <a:r>
              <a:rPr lang="ko-KR" altLang="en-US" dirty="0" smtClean="0"/>
              <a:t>문 필요 없음</a:t>
            </a:r>
            <a:endParaRPr lang="en-US" altLang="ko-KR" dirty="0" smtClean="0"/>
          </a:p>
          <a:p>
            <a:r>
              <a:rPr lang="en-US" altLang="ko-KR" dirty="0" err="1" smtClean="0"/>
              <a:t>java.util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유틸리티 패키지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해시맵</a:t>
            </a:r>
            <a:r>
              <a:rPr lang="ko-KR" altLang="en-US" dirty="0" smtClean="0"/>
              <a:t> 등과 같은 다양한 유틸리티 클래스와 인터페이스 제공</a:t>
            </a:r>
            <a:endParaRPr lang="en-US" altLang="ko-KR" dirty="0" smtClean="0"/>
          </a:p>
          <a:p>
            <a:r>
              <a:rPr lang="en-US" altLang="ko-KR" dirty="0" smtClean="0"/>
              <a:t>java.io</a:t>
            </a:r>
          </a:p>
          <a:p>
            <a:pPr lvl="1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등에 입출력을 할 수 있는 클래스와 인터페이스 제공</a:t>
            </a:r>
            <a:endParaRPr lang="en-US" altLang="ko-KR" dirty="0" smtClean="0"/>
          </a:p>
          <a:p>
            <a:r>
              <a:rPr lang="en-US" altLang="ko-KR" dirty="0" smtClean="0"/>
              <a:t>java.awt</a:t>
            </a:r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프로그래밍을 위한 클래스와 인터페이스 제공</a:t>
            </a:r>
            <a:endParaRPr lang="en-US" altLang="ko-KR" dirty="0" smtClean="0"/>
          </a:p>
          <a:p>
            <a:r>
              <a:rPr lang="en-US" altLang="ko-KR" dirty="0" err="1" smtClean="0"/>
              <a:t>javax.swing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프로그래밍을 위한 스윙 패키지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353"/>
    </mc:Choice>
    <mc:Fallback xmlns="">
      <p:transition spd="slow" advTm="9235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423848" cy="9910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상세 정보</a:t>
            </a:r>
            <a:endParaRPr lang="en-US" altLang="ko-KR" dirty="0" smtClean="0"/>
          </a:p>
          <a:p>
            <a:pPr lvl="1"/>
            <a:r>
              <a:rPr lang="en-US" altLang="ko-KR" dirty="0"/>
              <a:t>Oracle Technology Network(</a:t>
            </a:r>
            <a:r>
              <a:rPr lang="en-US" altLang="ko-KR" dirty="0">
                <a:hlinkClick r:id="rId2"/>
              </a:rPr>
              <a:t>http</a:t>
            </a:r>
            <a:r>
              <a:rPr lang="en-US" altLang="ko-KR" dirty="0" smtClean="0">
                <a:hlinkClick r:id="rId2"/>
              </a:rPr>
              <a:t>://docs.oracle.com/javase/10/docs/api/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온라인제공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64904"/>
            <a:ext cx="7847856" cy="385733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148064" y="3573016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580112" y="3933056"/>
            <a:ext cx="1296144" cy="398334"/>
          </a:xfrm>
          <a:prstGeom prst="wedgeRoundRectCallout">
            <a:avLst>
              <a:gd name="adj1" fmla="val -36941"/>
              <a:gd name="adj2" fmla="val -946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클릭해야 </a:t>
            </a:r>
            <a:r>
              <a:rPr lang="en-US" altLang="ko-KR" sz="1000" dirty="0" smtClean="0">
                <a:solidFill>
                  <a:schemeClr val="tx1"/>
                </a:solidFill>
              </a:rPr>
              <a:t>3 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프레임으로 출력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59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56"/>
    </mc:Choice>
    <mc:Fallback xmlns="">
      <p:transition spd="slow" advTm="54256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87156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클래스의 </a:t>
            </a:r>
            <a:r>
              <a:rPr lang="ko-KR" altLang="en-US" dirty="0" err="1" smtClean="0"/>
              <a:t>수퍼</a:t>
            </a:r>
            <a:r>
              <a:rPr lang="ko-KR" altLang="en-US" dirty="0" smtClean="0"/>
              <a:t> 클래스</a:t>
            </a:r>
            <a:endParaRPr lang="en-US" altLang="ko-KR" dirty="0" smtClean="0"/>
          </a:p>
          <a:p>
            <a:pPr lvl="2"/>
            <a:r>
              <a:rPr lang="ko-KR" altLang="en-US" dirty="0"/>
              <a:t>모든 클래스에 강제 상속</a:t>
            </a:r>
            <a:endParaRPr lang="en-US" altLang="ko-KR" dirty="0"/>
          </a:p>
          <a:p>
            <a:pPr lvl="2"/>
            <a:r>
              <a:rPr lang="ko-KR" altLang="en-US" dirty="0" smtClean="0"/>
              <a:t>모든 객체가 공통으로 가지는 객체의 속성을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나타내는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보유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589540" cy="29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2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293"/>
    </mc:Choice>
    <mc:Fallback xmlns="">
      <p:transition spd="slow" advTm="176293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6-1 : Object </a:t>
            </a:r>
            <a:r>
              <a:rPr lang="ko-KR" altLang="en-US" dirty="0"/>
              <a:t>클래스로 </a:t>
            </a:r>
            <a:r>
              <a:rPr lang="ko-KR" altLang="en-US" dirty="0" smtClean="0"/>
              <a:t>객체 </a:t>
            </a:r>
            <a:r>
              <a:rPr lang="ko-KR" altLang="en-US" dirty="0"/>
              <a:t>속성 </a:t>
            </a:r>
            <a:r>
              <a:rPr lang="ko-KR" altLang="en-US" dirty="0" smtClean="0"/>
              <a:t>알아내기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4675" y="1761100"/>
            <a:ext cx="6665964" cy="477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x, y;</a:t>
            </a:r>
          </a:p>
          <a:p>
            <a:pPr defTabSz="180000"/>
            <a:r>
              <a:rPr lang="fr-FR" altLang="ko-KR" sz="1600" dirty="0" smtClean="0"/>
              <a:t>	public </a:t>
            </a:r>
            <a:r>
              <a:rPr lang="fr-FR" altLang="ko-KR" sz="1600" dirty="0"/>
              <a:t>Point(int x, int y)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this.x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x;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this.y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y;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public class </a:t>
            </a:r>
            <a:r>
              <a:rPr lang="en-US" altLang="ko-KR" sz="1600" b="1" dirty="0" err="1"/>
              <a:t>ObjectPropertyEx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print(</a:t>
            </a:r>
            <a:r>
              <a:rPr lang="en-US" altLang="ko-KR" sz="1600" b="1" dirty="0"/>
              <a:t>Object 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obj.getClass</a:t>
            </a:r>
            <a:r>
              <a:rPr lang="en-US" altLang="ko-KR" sz="1600" b="1" dirty="0"/>
              <a:t>().</a:t>
            </a:r>
            <a:r>
              <a:rPr lang="en-US" altLang="ko-KR" sz="1600" b="1" dirty="0" err="1"/>
              <a:t>getName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클래스 이름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obj.hashCode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해시 코드 값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객체를 문자열로 만들어 출력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 출력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b="1" dirty="0" smtClean="0"/>
              <a:t>Point </a:t>
            </a:r>
            <a:r>
              <a:rPr lang="en-US" altLang="ko-KR" sz="1600" b="1" dirty="0"/>
              <a:t>p = new Point(2,3);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b="1" dirty="0" smtClean="0"/>
              <a:t>print(p</a:t>
            </a:r>
            <a:r>
              <a:rPr lang="en-US" altLang="ko-KR" sz="1600" b="1" dirty="0"/>
              <a:t>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7308304" y="5589240"/>
            <a:ext cx="1728192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366712642</a:t>
            </a:r>
          </a:p>
          <a:p>
            <a:r>
              <a:rPr lang="en-US" altLang="ko-KR" sz="1400" dirty="0"/>
              <a:t>Point@15db9742</a:t>
            </a:r>
          </a:p>
          <a:p>
            <a:r>
              <a:rPr lang="en-US" altLang="ko-KR" sz="1400" dirty="0"/>
              <a:t>Point@15db9742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359453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레퍼런스만으로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문자열을 출력해보자</a:t>
            </a:r>
          </a:p>
        </p:txBody>
      </p:sp>
    </p:spTree>
    <p:extLst>
      <p:ext uri="{BB962C8B-B14F-4D97-AF65-F5344CB8AC3E}">
        <p14:creationId xmlns:p14="http://schemas.microsoft.com/office/powerpoint/2010/main" val="294115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2125"/>
    </mc:Choice>
    <mc:Fallback xmlns="">
      <p:transition spd="slow" advTm="47212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디렉터리로 각 개발자의 코드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154" y="1406711"/>
            <a:ext cx="66678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</a:t>
            </a:r>
            <a:r>
              <a:rPr lang="en-US" altLang="ko-KR" sz="1400" dirty="0" smtClean="0"/>
              <a:t>roject</a:t>
            </a:r>
            <a:endParaRPr lang="ko-KR" altLang="en-US" sz="1400" dirty="0"/>
          </a:p>
        </p:txBody>
      </p:sp>
      <p:cxnSp>
        <p:nvCxnSpPr>
          <p:cNvPr id="5" name="직선 연결선 4"/>
          <p:cNvCxnSpPr>
            <a:stCxn id="4" idx="2"/>
          </p:cNvCxnSpPr>
          <p:nvPr/>
        </p:nvCxnSpPr>
        <p:spPr>
          <a:xfrm>
            <a:off x="1852547" y="1714488"/>
            <a:ext cx="4809" cy="33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1857356" y="200024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4546" y="1857364"/>
            <a:ext cx="68250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FileIO</a:t>
            </a:r>
            <a:endParaRPr lang="ko-KR" altLang="en-US" sz="1400"/>
          </a:p>
        </p:txBody>
      </p:sp>
      <p:cxnSp>
        <p:nvCxnSpPr>
          <p:cNvPr id="9" name="직선 연결선 8"/>
          <p:cNvCxnSpPr>
            <a:stCxn id="7" idx="2"/>
          </p:cNvCxnSpPr>
          <p:nvPr/>
        </p:nvCxnSpPr>
        <p:spPr>
          <a:xfrm rot="16200000" flipH="1">
            <a:off x="2110434" y="2610504"/>
            <a:ext cx="906668" cy="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28926" y="2714620"/>
            <a:ext cx="1049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FileRW.class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928926" y="2500306"/>
            <a:ext cx="117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FileCopy.class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2928926" y="2285992"/>
            <a:ext cx="114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WebFile.class</a:t>
            </a:r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2928926" y="2928934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smtClean="0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>
            <a:endCxn id="16" idx="1"/>
          </p:cNvCxnSpPr>
          <p:nvPr/>
        </p:nvCxnSpPr>
        <p:spPr>
          <a:xfrm>
            <a:off x="2571736" y="242886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5" idx="1"/>
          </p:cNvCxnSpPr>
          <p:nvPr/>
        </p:nvCxnSpPr>
        <p:spPr>
          <a:xfrm>
            <a:off x="2571736" y="264318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4" idx="1"/>
          </p:cNvCxnSpPr>
          <p:nvPr/>
        </p:nvCxnSpPr>
        <p:spPr>
          <a:xfrm>
            <a:off x="2571736" y="285749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1"/>
          </p:cNvCxnSpPr>
          <p:nvPr/>
        </p:nvCxnSpPr>
        <p:spPr>
          <a:xfrm>
            <a:off x="2571736" y="307181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9" idx="1"/>
          </p:cNvCxnSpPr>
          <p:nvPr/>
        </p:nvCxnSpPr>
        <p:spPr>
          <a:xfrm>
            <a:off x="1857356" y="3429000"/>
            <a:ext cx="328584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85940" y="3286124"/>
            <a:ext cx="81442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Graphic</a:t>
            </a:r>
            <a:endParaRPr lang="ko-KR" altLang="en-US" sz="1400" dirty="0"/>
          </a:p>
        </p:txBody>
      </p:sp>
      <p:cxnSp>
        <p:nvCxnSpPr>
          <p:cNvPr id="30" name="직선 연결선 29"/>
          <p:cNvCxnSpPr>
            <a:stCxn id="29" idx="2"/>
          </p:cNvCxnSpPr>
          <p:nvPr/>
        </p:nvCxnSpPr>
        <p:spPr>
          <a:xfrm flipH="1">
            <a:off x="2571748" y="3593901"/>
            <a:ext cx="21404" cy="90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28926" y="4143380"/>
            <a:ext cx="84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Rect.class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2928926" y="3929066"/>
            <a:ext cx="82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Line.class</a:t>
            </a:r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2928926" y="37147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DObject.class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2928926" y="4357694"/>
            <a:ext cx="957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Circle.class</a:t>
            </a:r>
            <a:endParaRPr lang="ko-KR" altLang="en-US" sz="1400"/>
          </a:p>
        </p:txBody>
      </p:sp>
      <p:cxnSp>
        <p:nvCxnSpPr>
          <p:cNvPr id="35" name="직선 연결선 34"/>
          <p:cNvCxnSpPr>
            <a:endCxn id="33" idx="1"/>
          </p:cNvCxnSpPr>
          <p:nvPr/>
        </p:nvCxnSpPr>
        <p:spPr>
          <a:xfrm>
            <a:off x="2571736" y="385762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32" idx="1"/>
          </p:cNvCxnSpPr>
          <p:nvPr/>
        </p:nvCxnSpPr>
        <p:spPr>
          <a:xfrm>
            <a:off x="2571736" y="407194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1" idx="1"/>
          </p:cNvCxnSpPr>
          <p:nvPr/>
        </p:nvCxnSpPr>
        <p:spPr>
          <a:xfrm>
            <a:off x="2571736" y="428625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4" idx="1"/>
          </p:cNvCxnSpPr>
          <p:nvPr/>
        </p:nvCxnSpPr>
        <p:spPr>
          <a:xfrm>
            <a:off x="2571736" y="450057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44" idx="1"/>
          </p:cNvCxnSpPr>
          <p:nvPr/>
        </p:nvCxnSpPr>
        <p:spPr>
          <a:xfrm>
            <a:off x="1857356" y="507207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14546" y="4929198"/>
            <a:ext cx="71438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UI</a:t>
            </a:r>
            <a:endParaRPr lang="ko-KR" altLang="en-US" sz="1400"/>
          </a:p>
        </p:txBody>
      </p:sp>
      <p:cxnSp>
        <p:nvCxnSpPr>
          <p:cNvPr id="45" name="직선 연결선 44"/>
          <p:cNvCxnSpPr>
            <a:stCxn id="44" idx="2"/>
          </p:cNvCxnSpPr>
          <p:nvPr/>
        </p:nvCxnSpPr>
        <p:spPr>
          <a:xfrm rot="16200000" flipH="1">
            <a:off x="2118403" y="5690308"/>
            <a:ext cx="90666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8926" y="5786454"/>
            <a:ext cx="148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EventHandler.class</a:t>
            </a:r>
            <a:endParaRPr lang="ko-KR" alt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2928926" y="557214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GUI.class</a:t>
            </a:r>
            <a:endParaRPr lang="ko-KR" alt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2928926" y="535782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Main.class</a:t>
            </a:r>
            <a:endParaRPr lang="ko-KR" alt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2928926" y="6000768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smtClean="0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50" name="직선 연결선 49"/>
          <p:cNvCxnSpPr>
            <a:endCxn id="48" idx="1"/>
          </p:cNvCxnSpPr>
          <p:nvPr/>
        </p:nvCxnSpPr>
        <p:spPr>
          <a:xfrm>
            <a:off x="2571736" y="550070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7" idx="1"/>
          </p:cNvCxnSpPr>
          <p:nvPr/>
        </p:nvCxnSpPr>
        <p:spPr>
          <a:xfrm>
            <a:off x="2571736" y="571501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6" idx="1"/>
          </p:cNvCxnSpPr>
          <p:nvPr/>
        </p:nvCxnSpPr>
        <p:spPr>
          <a:xfrm>
            <a:off x="2571736" y="592933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9" idx="1"/>
          </p:cNvCxnSpPr>
          <p:nvPr/>
        </p:nvCxnSpPr>
        <p:spPr>
          <a:xfrm>
            <a:off x="2571736" y="614364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14215" y="355422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3926935" y="3160018"/>
            <a:ext cx="987280" cy="1049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rot="5400000">
            <a:off x="3700688" y="4792999"/>
            <a:ext cx="1511211" cy="1058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914213" y="4066686"/>
            <a:ext cx="2786066" cy="578882"/>
          </a:xfrm>
          <a:prstGeom prst="wedgeRoundRectCallout">
            <a:avLst>
              <a:gd name="adj1" fmla="val -20833"/>
              <a:gd name="adj2" fmla="val 50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Project/</a:t>
            </a:r>
            <a:r>
              <a:rPr lang="en-US" altLang="ko-KR" sz="1400" dirty="0" err="1" smtClean="0"/>
              <a:t>FileIO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Tools.class</a:t>
            </a:r>
            <a:endParaRPr lang="en-US" altLang="ko-KR" sz="1400" dirty="0" smtClean="0"/>
          </a:p>
          <a:p>
            <a:r>
              <a:rPr lang="en-US" altLang="ko-KR" sz="1400" dirty="0" smtClean="0"/>
              <a:t>Project/UI/</a:t>
            </a:r>
            <a:r>
              <a:rPr lang="en-US" altLang="ko-KR" sz="1400" dirty="0" err="1" smtClean="0"/>
              <a:t>Tools.class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588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10"/>
    </mc:Choice>
    <mc:Fallback xmlns="">
      <p:transition spd="slow" advTm="4671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String </a:t>
            </a:r>
            <a:r>
              <a:rPr lang="en-US" altLang="ko-KR" sz="2000" dirty="0" err="1" smtClean="0"/>
              <a:t>toString</a:t>
            </a:r>
            <a:r>
              <a:rPr lang="en-US" altLang="ko-KR" sz="2000" dirty="0" smtClean="0"/>
              <a:t>()</a:t>
            </a:r>
          </a:p>
          <a:p>
            <a:pPr lvl="1"/>
            <a:r>
              <a:rPr lang="ko-KR" altLang="en-US" sz="1800" dirty="0" smtClean="0"/>
              <a:t>객체를 문자열로 반환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클래스에 구현된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</a:t>
            </a:r>
            <a:r>
              <a:rPr lang="ko-KR" altLang="en-US" sz="1800" dirty="0" smtClean="0"/>
              <a:t>이 반환하는 문자열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‘</a:t>
            </a:r>
            <a:r>
              <a:rPr lang="ko-KR" altLang="en-US" sz="2000" dirty="0" smtClean="0"/>
              <a:t>객체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문자열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객체</a:t>
            </a:r>
            <a:r>
              <a:rPr lang="en-US" altLang="ko-KR" sz="2000" dirty="0" smtClean="0"/>
              <a:t>.</a:t>
            </a:r>
            <a:r>
              <a:rPr lang="en-US" altLang="ko-KR" sz="2000" dirty="0" err="1" smtClean="0"/>
              <a:t>toString</a:t>
            </a:r>
            <a:r>
              <a:rPr lang="en-US" altLang="ko-KR" sz="2000" dirty="0" smtClean="0"/>
              <a:t>() + </a:t>
            </a:r>
            <a:r>
              <a:rPr lang="ko-KR" altLang="en-US" sz="2000" dirty="0" smtClean="0"/>
              <a:t>문자열</a:t>
            </a:r>
            <a:r>
              <a:rPr lang="en-US" altLang="ko-KR" sz="2000" dirty="0" smtClean="0"/>
              <a:t>’</a:t>
            </a:r>
            <a:r>
              <a:rPr lang="ko-KR" altLang="en-US" sz="2000" dirty="0" err="1" smtClean="0"/>
              <a:t>로자동변환</a:t>
            </a:r>
            <a:endParaRPr lang="en-US" altLang="ko-KR" sz="20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개발자는 자신만의 </a:t>
            </a:r>
            <a:r>
              <a:rPr lang="en-US" altLang="ko-KR" sz="2000" dirty="0" err="1" smtClean="0"/>
              <a:t>toString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작성 필요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Object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 </a:t>
            </a:r>
            <a:r>
              <a:rPr lang="ko-KR" altLang="en-US" sz="1600" dirty="0" err="1" smtClean="0"/>
              <a:t>오버라이딩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endParaRPr lang="ko-KR" altLang="en-US" sz="20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83776" y="4005064"/>
            <a:ext cx="6584816" cy="830997"/>
            <a:chOff x="1210153" y="5075137"/>
            <a:chExt cx="6584816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1210153" y="5075137"/>
              <a:ext cx="2508635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ko-KR" sz="1600" dirty="0" smtClean="0"/>
                <a:t>Point p = new Point(2,3);</a:t>
              </a:r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(p);</a:t>
              </a:r>
            </a:p>
            <a:p>
              <a:pPr marL="0" lvl="1"/>
              <a:r>
                <a:rPr lang="en-US" altLang="ko-KR" sz="1600" dirty="0" smtClean="0"/>
                <a:t>String s = p + "</a:t>
              </a:r>
              <a:r>
                <a:rPr lang="ko-KR" altLang="en-US" sz="1600" dirty="0" smtClean="0"/>
                <a:t>점</a:t>
              </a:r>
              <a:r>
                <a:rPr lang="en-US" altLang="ko-KR" sz="1600" dirty="0" smtClean="0"/>
                <a:t>";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67739" y="5075137"/>
              <a:ext cx="322723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endParaRPr lang="en-US" altLang="ko-KR" sz="1600" dirty="0" smtClean="0"/>
            </a:p>
            <a:p>
              <a:pPr marL="0" lvl="1"/>
              <a:r>
                <a:rPr lang="en-US" altLang="ko-KR" sz="1600" dirty="0" err="1" smtClean="0"/>
                <a:t>System.out.println</a:t>
              </a:r>
              <a:r>
                <a:rPr lang="en-US" altLang="ko-KR" sz="1600" dirty="0" smtClean="0"/>
                <a:t>(</a:t>
              </a:r>
              <a:r>
                <a:rPr lang="en-US" altLang="ko-KR" sz="1600" b="1" dirty="0" err="1" smtClean="0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);</a:t>
              </a:r>
            </a:p>
            <a:p>
              <a:pPr marL="0" lvl="1"/>
              <a:r>
                <a:rPr lang="en-US" altLang="ko-KR" sz="1600" dirty="0" smtClean="0"/>
                <a:t>String s = </a:t>
              </a:r>
              <a:r>
                <a:rPr lang="en-US" altLang="ko-KR" sz="1600" b="1" dirty="0" err="1" smtClean="0"/>
                <a:t>p.toString</a:t>
              </a:r>
              <a:r>
                <a:rPr lang="en-US" altLang="ko-KR" sz="1600" b="1" dirty="0" smtClean="0"/>
                <a:t>()</a:t>
              </a:r>
              <a:r>
                <a:rPr lang="en-US" altLang="ko-KR" sz="1600" dirty="0" smtClean="0"/>
                <a:t>+ </a:t>
              </a:r>
              <a:r>
                <a:rPr lang="en-US" altLang="ko-KR" sz="1600" dirty="0"/>
                <a:t>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 </a:t>
              </a:r>
              <a:endParaRPr lang="en-US" altLang="ko-KR" sz="1600" dirty="0" smtClean="0"/>
            </a:p>
          </p:txBody>
        </p:sp>
        <p:cxnSp>
          <p:nvCxnSpPr>
            <p:cNvPr id="7" name="직선 화살표 연결선 6"/>
            <p:cNvCxnSpPr>
              <a:stCxn id="4" idx="3"/>
              <a:endCxn id="5" idx="1"/>
            </p:cNvCxnSpPr>
            <p:nvPr/>
          </p:nvCxnSpPr>
          <p:spPr>
            <a:xfrm>
              <a:off x="3718788" y="5490636"/>
              <a:ext cx="84895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37730" y="521691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변환</a:t>
              </a:r>
              <a:endParaRPr lang="ko-KR" altLang="en-US" sz="1600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41362" y="4910730"/>
            <a:ext cx="322723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Point@15db9742</a:t>
            </a:r>
            <a:r>
              <a:rPr lang="ko-KR" altLang="en-US" sz="1400" dirty="0" smtClean="0"/>
              <a:t>점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2492896"/>
            <a:ext cx="68593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public String </a:t>
            </a:r>
            <a:r>
              <a:rPr lang="en-US" altLang="ko-KR" sz="1600" dirty="0" err="1">
                <a:latin typeface="+mn-ea"/>
              </a:rPr>
              <a:t>toString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return </a:t>
            </a:r>
            <a:r>
              <a:rPr lang="en-US" altLang="ko-KR" sz="1600" dirty="0" err="1">
                <a:latin typeface="+mn-ea"/>
              </a:rPr>
              <a:t>getClass</a:t>
            </a:r>
            <a:r>
              <a:rPr lang="en-US" altLang="ko-KR" sz="1600" dirty="0">
                <a:latin typeface="+mn-ea"/>
              </a:rPr>
              <a:t>().</a:t>
            </a:r>
            <a:r>
              <a:rPr lang="en-US" altLang="ko-KR" sz="1600" dirty="0" err="1">
                <a:latin typeface="+mn-ea"/>
              </a:rPr>
              <a:t>getName</a:t>
            </a:r>
            <a:r>
              <a:rPr lang="en-US" altLang="ko-KR" sz="1600" dirty="0">
                <a:latin typeface="+mn-ea"/>
              </a:rPr>
              <a:t>() +"@" + </a:t>
            </a:r>
            <a:r>
              <a:rPr lang="en-US" altLang="ko-KR" sz="1600" dirty="0" err="1">
                <a:latin typeface="+mn-ea"/>
              </a:rPr>
              <a:t>Integer.toHexString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hashCode</a:t>
            </a:r>
            <a:r>
              <a:rPr lang="en-US" altLang="ko-KR" sz="1600" dirty="0">
                <a:latin typeface="+mn-ea"/>
              </a:rPr>
              <a:t>());</a:t>
            </a: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8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073"/>
    </mc:Choice>
    <mc:Fallback xmlns="">
      <p:transition spd="slow" advTm="217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6-2 : Point </a:t>
            </a:r>
            <a:r>
              <a:rPr lang="ko-KR" altLang="en-US" dirty="0" smtClean="0"/>
              <a:t>클래스에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4674" y="1763519"/>
            <a:ext cx="635158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Point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this.y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/>
              <a:t>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 smtClean="0"/>
              <a:t>		return </a:t>
            </a:r>
            <a:r>
              <a:rPr lang="en-US" altLang="ko-KR" sz="1400" b="1" dirty="0"/>
              <a:t>"Point(" + x + "," + y + ")";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Point </a:t>
            </a:r>
            <a:r>
              <a:rPr lang="en-US" altLang="ko-KR" sz="1400" b="1" dirty="0"/>
              <a:t>p = new Point(2,3);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p</a:t>
            </a:r>
            <a:r>
              <a:rPr lang="en-US" altLang="ko-KR" sz="1400" dirty="0"/>
              <a:t>); // p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p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 //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"</a:t>
            </a:r>
            <a:r>
              <a:rPr lang="ko-KR" altLang="en-US" sz="1400" dirty="0"/>
              <a:t>로 자동 변환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7069576" y="5210616"/>
            <a:ext cx="1584176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995336" y="2708920"/>
            <a:ext cx="3528992" cy="432048"/>
          </a:xfrm>
          <a:prstGeom prst="wedgeRoundRectCallout">
            <a:avLst>
              <a:gd name="adj1" fmla="val -81441"/>
              <a:gd name="adj2" fmla="val 68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Point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리턴하는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toString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()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작성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4675" y="1320836"/>
            <a:ext cx="6639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toString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282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54"/>
    </mc:Choice>
    <mc:Fallback xmlns="">
      <p:transition spd="slow" advTm="123454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비교와 </a:t>
            </a:r>
            <a:r>
              <a:rPr lang="en-US" altLang="ko-KR" dirty="0" smtClean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340769"/>
            <a:ext cx="3886200" cy="951568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== </a:t>
            </a:r>
            <a:r>
              <a:rPr lang="ko-KR" altLang="en-US" sz="2000" dirty="0" smtClean="0"/>
              <a:t>연산자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두 개의 </a:t>
            </a:r>
            <a:r>
              <a:rPr lang="ko-KR" altLang="en-US" sz="1800" dirty="0" err="1" smtClean="0"/>
              <a:t>레퍼런스</a:t>
            </a:r>
            <a:r>
              <a:rPr lang="ko-KR" altLang="en-US" sz="1800" dirty="0" smtClean="0"/>
              <a:t> 비교</a:t>
            </a:r>
            <a:endParaRPr lang="en-US" altLang="ko-KR" sz="1800" dirty="0" smtClean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>
          <a:xfrm>
            <a:off x="4844901" y="1340768"/>
            <a:ext cx="3886200" cy="990455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boolean</a:t>
            </a:r>
            <a:r>
              <a:rPr lang="en-US" altLang="ko-KR" sz="2000" dirty="0"/>
              <a:t> equals(Object </a:t>
            </a:r>
            <a:r>
              <a:rPr lang="en-US" altLang="ko-KR" sz="2000" dirty="0" err="1"/>
              <a:t>obj</a:t>
            </a:r>
            <a:r>
              <a:rPr lang="en-US" altLang="ko-KR" sz="2000" dirty="0"/>
              <a:t>) </a:t>
            </a:r>
            <a:endParaRPr lang="en-US" altLang="ko-KR" sz="2000" dirty="0" smtClean="0"/>
          </a:p>
          <a:p>
            <a:pPr lvl="1"/>
            <a:r>
              <a:rPr lang="ko-KR" altLang="en-US" sz="1700" dirty="0" smtClean="0"/>
              <a:t>객체 내용이 같은지 비교</a:t>
            </a:r>
            <a:endParaRPr lang="en-US" altLang="ko-KR" sz="1700" dirty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07846" y="2292337"/>
            <a:ext cx="8847650" cy="4310718"/>
            <a:chOff x="142844" y="2276872"/>
            <a:chExt cx="8847650" cy="4310718"/>
          </a:xfrm>
        </p:grpSpPr>
        <p:sp>
          <p:nvSpPr>
            <p:cNvPr id="4" name="TextBox 3"/>
            <p:cNvSpPr txBox="1"/>
            <p:nvPr/>
          </p:nvSpPr>
          <p:spPr>
            <a:xfrm>
              <a:off x="3780632" y="2276872"/>
              <a:ext cx="2428892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 smtClean="0"/>
                <a:t>Point a = new Point(2,3);</a:t>
              </a:r>
            </a:p>
            <a:p>
              <a:pPr defTabSz="180000"/>
              <a:r>
                <a:rPr lang="en-US" altLang="ko-KR" sz="1200" dirty="0" smtClean="0"/>
                <a:t>Point b = new Point(2,3);</a:t>
              </a:r>
            </a:p>
            <a:p>
              <a:pPr defTabSz="180000"/>
              <a:r>
                <a:rPr lang="en-US" altLang="ko-KR" sz="1200" dirty="0" smtClean="0"/>
                <a:t>Point c = a;</a:t>
              </a:r>
            </a:p>
            <a:p>
              <a:pPr defTabSz="180000"/>
              <a:r>
                <a:rPr lang="en-US" altLang="ko-KR" sz="1200" b="1" dirty="0" smtClean="0"/>
                <a:t>if(a == b) </a:t>
              </a:r>
              <a:r>
                <a:rPr lang="en-US" altLang="ko-KR" sz="1200" dirty="0" smtClean="0"/>
                <a:t>// false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("a==b");</a:t>
              </a:r>
            </a:p>
            <a:p>
              <a:pPr defTabSz="180000"/>
              <a:r>
                <a:rPr lang="en-US" altLang="ko-KR" sz="1200" b="1" dirty="0" smtClean="0"/>
                <a:t>if(a == c) </a:t>
              </a:r>
              <a:r>
                <a:rPr lang="en-US" altLang="ko-KR" sz="1200" dirty="0" smtClean="0"/>
                <a:t>// true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("a==c");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08864" y="2276872"/>
              <a:ext cx="2428876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 smtClean="0"/>
                <a:t>class Point {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y;</a:t>
              </a:r>
            </a:p>
            <a:p>
              <a:pPr defTabSz="180000"/>
              <a:r>
                <a:rPr lang="en-US" altLang="ko-KR" sz="1200" dirty="0" smtClean="0"/>
                <a:t>	public Point(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y)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this.x</a:t>
              </a:r>
              <a:r>
                <a:rPr lang="en-US" altLang="ko-KR" sz="1200" dirty="0" smtClean="0"/>
                <a:t> = x; </a:t>
              </a:r>
              <a:r>
                <a:rPr lang="en-US" altLang="ko-KR" sz="1200" dirty="0" err="1" smtClean="0"/>
                <a:t>this.y</a:t>
              </a:r>
              <a:r>
                <a:rPr lang="en-US" altLang="ko-KR" sz="1200" dirty="0" smtClean="0"/>
                <a:t> = y;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5535" y="4275033"/>
              <a:ext cx="2962267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 smtClean="0"/>
                <a:t>class Point {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y;</a:t>
              </a:r>
            </a:p>
            <a:p>
              <a:pPr defTabSz="180000"/>
              <a:r>
                <a:rPr lang="en-US" altLang="ko-KR" sz="1200" dirty="0" smtClean="0"/>
                <a:t>	public Point(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y)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this.x</a:t>
              </a:r>
              <a:r>
                <a:rPr lang="en-US" altLang="ko-KR" sz="1200" dirty="0" smtClean="0"/>
                <a:t> = x; </a:t>
              </a:r>
              <a:r>
                <a:rPr lang="en-US" altLang="ko-KR" sz="1200" dirty="0" err="1" smtClean="0"/>
                <a:t>this.y</a:t>
              </a:r>
              <a:r>
                <a:rPr lang="en-US" altLang="ko-KR" sz="1200" dirty="0" smtClean="0"/>
                <a:t> = y;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b="1" dirty="0" smtClean="0"/>
                <a:t>public </a:t>
              </a:r>
              <a:r>
                <a:rPr lang="en-US" altLang="ko-KR" sz="1200" b="1" dirty="0" err="1" smtClean="0"/>
                <a:t>boolean</a:t>
              </a:r>
              <a:r>
                <a:rPr lang="en-US" altLang="ko-KR" sz="1200" b="1" dirty="0" smtClean="0"/>
                <a:t> equals(Object </a:t>
              </a:r>
              <a:r>
                <a:rPr lang="en-US" altLang="ko-KR" sz="1200" b="1" dirty="0" err="1" smtClean="0"/>
                <a:t>obj</a:t>
              </a:r>
              <a:r>
                <a:rPr lang="en-US" altLang="ko-KR" sz="1200" b="1" dirty="0" smtClean="0"/>
                <a:t>) {</a:t>
              </a:r>
            </a:p>
            <a:p>
              <a:pPr defTabSz="180000"/>
              <a:r>
                <a:rPr lang="en-US" altLang="ko-KR" sz="1200" dirty="0" smtClean="0"/>
                <a:t>		Point </a:t>
              </a:r>
              <a:r>
                <a:rPr lang="en-US" altLang="ko-KR" sz="1200" dirty="0"/>
                <a:t>p = (Point)</a:t>
              </a:r>
              <a:r>
                <a:rPr lang="en-US" altLang="ko-KR" sz="1200" dirty="0" err="1"/>
                <a:t>obj</a:t>
              </a:r>
              <a:r>
                <a:rPr lang="en-US" altLang="ko-KR" sz="1200" dirty="0"/>
                <a:t>;</a:t>
              </a:r>
              <a:endParaRPr lang="en-US" altLang="ko-KR" sz="1200" dirty="0" smtClean="0"/>
            </a:p>
            <a:p>
              <a:pPr defTabSz="180000"/>
              <a:r>
                <a:rPr lang="en-US" altLang="ko-KR" sz="1200" dirty="0" smtClean="0"/>
                <a:t>		if(x == </a:t>
              </a:r>
              <a:r>
                <a:rPr lang="en-US" altLang="ko-KR" sz="1200" dirty="0" err="1" smtClean="0"/>
                <a:t>p.x</a:t>
              </a:r>
              <a:r>
                <a:rPr lang="en-US" altLang="ko-KR" sz="1200" dirty="0" smtClean="0"/>
                <a:t> &amp;&amp; y == </a:t>
              </a:r>
              <a:r>
                <a:rPr lang="en-US" altLang="ko-KR" sz="1200" dirty="0" err="1" smtClean="0"/>
                <a:t>p.y</a:t>
              </a:r>
              <a:r>
                <a:rPr lang="en-US" altLang="ko-KR" sz="1200" dirty="0" smtClean="0"/>
                <a:t>) 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smtClean="0"/>
                <a:t>		return true;</a:t>
              </a:r>
            </a:p>
            <a:p>
              <a:pPr defTabSz="180000"/>
              <a:r>
                <a:rPr lang="en-US" altLang="ko-KR" sz="1200" dirty="0" smtClean="0"/>
                <a:t>		else return false;</a:t>
              </a:r>
            </a:p>
            <a:p>
              <a:pPr defTabSz="180000"/>
              <a:r>
                <a:rPr lang="en-US" altLang="ko-KR" sz="1200" b="1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416141" y="4272093"/>
              <a:ext cx="2857520" cy="19685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 smtClean="0"/>
                <a:t>Point a = new Point(2,3);</a:t>
              </a:r>
            </a:p>
            <a:p>
              <a:pPr defTabSz="180000"/>
              <a:r>
                <a:rPr lang="en-US" altLang="ko-KR" sz="1200" dirty="0" smtClean="0"/>
                <a:t>Point b = new Point(2,3);</a:t>
              </a:r>
            </a:p>
            <a:p>
              <a:pPr defTabSz="180000"/>
              <a:r>
                <a:rPr lang="en-US" altLang="ko-KR" sz="1200" dirty="0" smtClean="0"/>
                <a:t>Point c =  new Point(3,4);</a:t>
              </a:r>
            </a:p>
            <a:p>
              <a:pPr defTabSz="180000"/>
              <a:endParaRPr lang="en-US" altLang="ko-KR" sz="1200" dirty="0" smtClean="0"/>
            </a:p>
            <a:p>
              <a:pPr defTabSz="180000"/>
              <a:r>
                <a:rPr lang="en-US" altLang="ko-KR" sz="1200" b="1" dirty="0" smtClean="0"/>
                <a:t>if(a == b) </a:t>
              </a:r>
              <a:r>
                <a:rPr lang="en-US" altLang="ko-KR" sz="1200" dirty="0" smtClean="0"/>
                <a:t>// false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("a==b");</a:t>
              </a:r>
            </a:p>
            <a:p>
              <a:pPr defTabSz="180000"/>
              <a:r>
                <a:rPr lang="en-US" altLang="ko-KR" sz="1200" b="1" dirty="0" smtClean="0"/>
                <a:t>if(</a:t>
              </a:r>
              <a:r>
                <a:rPr lang="en-US" altLang="ko-KR" sz="1200" b="1" dirty="0" err="1" smtClean="0"/>
                <a:t>a.equals</a:t>
              </a:r>
              <a:r>
                <a:rPr lang="en-US" altLang="ko-KR" sz="1200" b="1" dirty="0" smtClean="0"/>
                <a:t>(b))</a:t>
              </a:r>
              <a:r>
                <a:rPr lang="en-US" altLang="ko-KR" sz="1200" dirty="0" smtClean="0"/>
                <a:t> // true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 is equal to b");</a:t>
              </a:r>
            </a:p>
            <a:p>
              <a:pPr defTabSz="180000"/>
              <a:r>
                <a:rPr lang="en-US" altLang="ko-KR" sz="1200" b="1" dirty="0" smtClean="0"/>
                <a:t>if(</a:t>
              </a:r>
              <a:r>
                <a:rPr lang="en-US" altLang="ko-KR" sz="1200" b="1" dirty="0" err="1" smtClean="0"/>
                <a:t>a.equals</a:t>
              </a:r>
              <a:r>
                <a:rPr lang="en-US" altLang="ko-KR" sz="1200" b="1" dirty="0" smtClean="0"/>
                <a:t>(c)) </a:t>
              </a:r>
              <a:r>
                <a:rPr lang="en-US" altLang="ko-KR" sz="1200" dirty="0" smtClean="0"/>
                <a:t>// false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 is equal to c");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42844" y="4125900"/>
              <a:ext cx="878687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3780632" y="3704296"/>
              <a:ext cx="2428892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a==c</a:t>
              </a:r>
              <a:endParaRPr lang="ko-KR" altLang="en-US" sz="12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414605" y="6310591"/>
              <a:ext cx="2857521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 is equal to b</a:t>
              </a:r>
              <a:endParaRPr lang="ko-KR" altLang="en-US" sz="12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973" y="2296051"/>
              <a:ext cx="2403143" cy="136581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564788"/>
              <a:ext cx="2474278" cy="142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73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4524"/>
    </mc:Choice>
    <mc:Fallback xmlns="">
      <p:transition spd="slow" advTm="624524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6-3 : </a:t>
            </a:r>
            <a:r>
              <a:rPr lang="en-US" altLang="ko-KR" dirty="0"/>
              <a:t>Point </a:t>
            </a:r>
            <a:r>
              <a:rPr lang="ko-KR" altLang="en-US" dirty="0"/>
              <a:t>클래스에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1472" y="1849530"/>
            <a:ext cx="360040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p = (Point)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if(x </a:t>
            </a:r>
            <a:r>
              <a:rPr lang="en-US" altLang="ko-KR" sz="1400" dirty="0"/>
              <a:t>== </a:t>
            </a:r>
            <a:r>
              <a:rPr lang="en-US" altLang="ko-KR" sz="1400" dirty="0" err="1"/>
              <a:t>p.x</a:t>
            </a:r>
            <a:r>
              <a:rPr lang="en-US" altLang="ko-KR" sz="1400" dirty="0"/>
              <a:t> &amp;&amp; y == </a:t>
            </a:r>
            <a:r>
              <a:rPr lang="en-US" altLang="ko-KR" sz="1400" dirty="0" err="1"/>
              <a:t>p.y</a:t>
            </a:r>
            <a:r>
              <a:rPr lang="en-US" altLang="ko-KR" sz="1400" dirty="0"/>
              <a:t>) return true;</a:t>
            </a:r>
          </a:p>
          <a:p>
            <a:pPr defTabSz="180000"/>
            <a:r>
              <a:rPr lang="en-US" altLang="ko-KR" sz="1400" dirty="0" smtClean="0"/>
              <a:t>		else </a:t>
            </a:r>
            <a:r>
              <a:rPr lang="en-US" altLang="ko-KR" sz="1400" dirty="0"/>
              <a:t>return false;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두 점의 좌표가 같으면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true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968" y="1849530"/>
            <a:ext cx="396044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a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b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c = new Point(3,4);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if(a </a:t>
            </a:r>
            <a:r>
              <a:rPr lang="en-US" altLang="ko-KR" sz="1400" dirty="0"/>
              <a:t>== b) // false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(b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true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(c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false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3968" y="5137447"/>
            <a:ext cx="396044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30234"/>
            <a:ext cx="2474278" cy="14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242"/>
    </mc:Choice>
    <mc:Fallback xmlns="">
      <p:transition spd="slow" advTm="63242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6-4 : </a:t>
            </a:r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/>
              <a:t>equals() </a:t>
            </a:r>
            <a:r>
              <a:rPr lang="ko-KR" altLang="en-US" dirty="0"/>
              <a:t>만들기 연습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1560" y="2204864"/>
            <a:ext cx="3600400" cy="338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this.width</a:t>
            </a:r>
            <a:r>
              <a:rPr lang="en-US" altLang="ko-KR" sz="1400" dirty="0"/>
              <a:t> = width;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this.height</a:t>
            </a:r>
            <a:r>
              <a:rPr lang="en-US" altLang="ko-KR" sz="1400" dirty="0"/>
              <a:t> = height;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equals(</a:t>
            </a:r>
            <a:r>
              <a:rPr lang="en-US" altLang="ko-KR" sz="1400" b="1" dirty="0"/>
              <a:t>Object </a:t>
            </a:r>
            <a:r>
              <a:rPr lang="en-US" altLang="ko-KR" sz="1400" b="1" dirty="0" err="1"/>
              <a:t>obj</a:t>
            </a:r>
            <a:r>
              <a:rPr lang="en-US" altLang="ko-KR" sz="1400" b="1" dirty="0" smtClean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Rect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 = (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)</a:t>
            </a:r>
            <a:r>
              <a:rPr lang="en-US" altLang="ko-KR" sz="1400" dirty="0" err="1"/>
              <a:t>obj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	if (width*height == </a:t>
            </a:r>
            <a:r>
              <a:rPr lang="en-US" altLang="ko-KR" sz="1400" dirty="0" err="1"/>
              <a:t>p.width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p.height</a:t>
            </a:r>
            <a:r>
              <a:rPr lang="en-US" altLang="ko-KR" sz="1400" dirty="0"/>
              <a:t>)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return true;</a:t>
            </a:r>
          </a:p>
          <a:p>
            <a:pPr defTabSz="180000"/>
            <a:r>
              <a:rPr lang="en-US" altLang="ko-KR" sz="1400" dirty="0"/>
              <a:t>		else </a:t>
            </a:r>
          </a:p>
          <a:p>
            <a:pPr defTabSz="180000"/>
            <a:r>
              <a:rPr lang="en-US" altLang="ko-KR" sz="1400" dirty="0"/>
              <a:t>			return false;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면적이 같으면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너비와 높이를 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height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2204864"/>
            <a:ext cx="381642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a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(2,3);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b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(3,2);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(3,4);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	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a.equals</a:t>
            </a:r>
            <a:r>
              <a:rPr lang="en-US" altLang="ko-KR" sz="1400" dirty="0"/>
              <a:t>(c</a:t>
            </a:r>
            <a:r>
              <a:rPr lang="en-US" altLang="ko-KR" sz="1400" dirty="0" smtClean="0"/>
              <a:t>))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b.equals</a:t>
            </a:r>
            <a:r>
              <a:rPr lang="en-US" altLang="ko-KR" sz="1400" dirty="0"/>
              <a:t>(c</a:t>
            </a:r>
            <a:r>
              <a:rPr lang="en-US" altLang="ko-KR" sz="1400" dirty="0" smtClean="0"/>
              <a:t>))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 </a:t>
            </a:r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5976" y="5301208"/>
            <a:ext cx="381642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0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803"/>
    </mc:Choice>
    <mc:Fallback xmlns="">
      <p:transition spd="slow" advTm="169803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298504" cy="516747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</a:t>
            </a:r>
            <a:r>
              <a:rPr lang="ko-KR" altLang="en-US" dirty="0"/>
              <a:t>의</a:t>
            </a:r>
            <a:r>
              <a:rPr lang="ko-KR" altLang="en-US" dirty="0" smtClean="0"/>
              <a:t> 기본 타입을 클래스화</a:t>
            </a:r>
            <a:r>
              <a:rPr lang="ko-KR" altLang="en-US" dirty="0"/>
              <a:t>한</a:t>
            </a:r>
            <a:r>
              <a:rPr lang="en-US" altLang="ko-KR" dirty="0" smtClean="0"/>
              <a:t> 8</a:t>
            </a:r>
            <a:r>
              <a:rPr lang="ko-KR" altLang="en-US" dirty="0" smtClean="0"/>
              <a:t>개 클래스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이름이 </a:t>
            </a:r>
            <a:r>
              <a:rPr lang="en-US" altLang="ko-KR" dirty="0" smtClean="0"/>
              <a:t>Wrapper</a:t>
            </a:r>
            <a:r>
              <a:rPr lang="ko-KR" altLang="en-US" dirty="0" smtClean="0"/>
              <a:t>인 클래스는 존재하지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타입의 값을 객체로 다룰 수 있게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8346822" cy="9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6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21"/>
    </mc:Choice>
    <mc:Fallback xmlns="">
      <p:transition spd="slow" advTm="114921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객체 생성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타입</a:t>
            </a:r>
            <a:r>
              <a:rPr lang="ko-KR" altLang="en-US" dirty="0"/>
              <a:t>의</a:t>
            </a:r>
            <a:r>
              <a:rPr lang="ko-KR" altLang="en-US" dirty="0" smtClean="0"/>
              <a:t> 값으로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문자열로</a:t>
            </a:r>
            <a:r>
              <a:rPr lang="en-US" altLang="ko-KR" dirty="0"/>
              <a:t> 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Float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타입의 값으로 생성 가능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en-US" altLang="ko-KR" sz="1400" dirty="0"/>
              <a:t>Integer i 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(10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Character </a:t>
            </a:r>
            <a:r>
              <a:rPr lang="en-US" altLang="ko-KR" sz="1400" dirty="0"/>
              <a:t>c = </a:t>
            </a:r>
            <a:r>
              <a:rPr lang="en-US" altLang="ko-KR" sz="1400" dirty="0" err="1" smtClean="0"/>
              <a:t>Character.valueOf</a:t>
            </a:r>
            <a:r>
              <a:rPr lang="en-US" altLang="ko-KR" sz="1400" dirty="0" smtClean="0"/>
              <a:t>(‘</a:t>
            </a:r>
            <a:r>
              <a:rPr lang="en-US" altLang="ko-KR" sz="1400" dirty="0"/>
              <a:t>c’);</a:t>
            </a:r>
          </a:p>
          <a:p>
            <a:r>
              <a:rPr lang="en-US" altLang="ko-KR" sz="1400" dirty="0" smtClean="0"/>
              <a:t> Double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(3.14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Boolean </a:t>
            </a:r>
            <a:r>
              <a:rPr lang="en-US" altLang="ko-KR" sz="1400" dirty="0"/>
              <a:t>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(true</a:t>
            </a:r>
            <a:r>
              <a:rPr lang="en-US" altLang="ko-KR" sz="1400" dirty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779748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Integer </a:t>
            </a:r>
            <a:r>
              <a:rPr lang="en-US" altLang="ko-KR" sz="1400" dirty="0"/>
              <a:t>I 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10”);</a:t>
            </a:r>
          </a:p>
          <a:p>
            <a:r>
              <a:rPr lang="en-US" altLang="ko-KR" sz="1400" dirty="0" smtClean="0"/>
              <a:t>Double </a:t>
            </a:r>
            <a:r>
              <a:rPr lang="en-US" altLang="ko-KR" sz="1400" dirty="0"/>
              <a:t>d 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3.14</a:t>
            </a:r>
            <a:r>
              <a:rPr lang="en-US" altLang="ko-KR" sz="1400" dirty="0" smtClean="0"/>
              <a:t>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false</a:t>
            </a:r>
            <a:r>
              <a:rPr lang="en-US" altLang="ko-KR" sz="1400" dirty="0" smtClean="0"/>
              <a:t>”);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500166" y="5332800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 smtClean="0"/>
              <a:t>Float.valueOf</a:t>
            </a:r>
            <a:r>
              <a:rPr lang="en-US" altLang="ko-KR" sz="1400" dirty="0" smtClean="0"/>
              <a:t>((</a:t>
            </a:r>
            <a:r>
              <a:rPr lang="en-US" altLang="ko-KR" sz="1400" dirty="0"/>
              <a:t>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1857363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Integer(10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Character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Character(‘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c’);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f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Double(3.14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Boolean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Boolean(true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3069767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 smtClean="0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2080" y="3818757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Integer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Integer(“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10”);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Double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Double(“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3.14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Boolean(“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  <a:endParaRPr lang="en-US" altLang="ko-KR" sz="1400" strike="sngStrik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499085" y="3374353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3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051"/>
    </mc:Choice>
    <mc:Fallback xmlns="">
      <p:transition spd="slow" advTm="20305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Wrapper </a:t>
            </a:r>
            <a:r>
              <a:rPr lang="ko-KR" altLang="en-US" dirty="0" smtClean="0"/>
              <a:t>객체들은 거의 유사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/>
            <a:r>
              <a:rPr lang="en-US" altLang="ko-KR" dirty="0"/>
              <a:t>Integer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31640" y="2219751"/>
            <a:ext cx="6132210" cy="4176464"/>
            <a:chOff x="1104086" y="2276872"/>
            <a:chExt cx="7032486" cy="47203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837" y="3593922"/>
              <a:ext cx="7023735" cy="340328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086" y="2276872"/>
              <a:ext cx="7032486" cy="1739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04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070"/>
    </mc:Choice>
    <mc:Fallback xmlns="">
      <p:transition spd="slow" advTm="19407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활용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</a:t>
            </a:r>
            <a:r>
              <a:rPr lang="ko-KR" altLang="en-US" dirty="0" smtClean="0"/>
              <a:t>타입 값 알아내기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문자열을 기본 데이터 타입으로 변환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 타입을 문자열로 변환</a:t>
            </a:r>
            <a:endParaRPr lang="en-US" altLang="ko-KR" dirty="0" smtClean="0"/>
          </a:p>
          <a:p>
            <a:endParaRPr lang="en-US" altLang="ko-KR" dirty="0" smtClean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 smtClean="0"/>
              <a:t>Integer.valueOf</a:t>
            </a:r>
            <a:r>
              <a:rPr lang="en-US" altLang="ko-KR" sz="1200" dirty="0" smtClean="0"/>
              <a:t>(10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</a:t>
            </a:r>
            <a:r>
              <a:rPr lang="en-US" altLang="ko-KR" sz="1200" dirty="0" smtClean="0"/>
              <a:t>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 smtClean="0"/>
              <a:t>Character.valueOf</a:t>
            </a:r>
            <a:r>
              <a:rPr lang="en-US" altLang="ko-KR" sz="1200" dirty="0" smtClean="0"/>
              <a:t>('c</a:t>
            </a:r>
            <a:r>
              <a:rPr lang="en-US" altLang="ko-KR" sz="1200" dirty="0"/>
              <a:t>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</a:t>
            </a:r>
            <a:r>
              <a:rPr lang="en-US" altLang="ko-KR" sz="1200" dirty="0" smtClean="0"/>
              <a:t>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</a:t>
            </a:r>
            <a:r>
              <a:rPr lang="nn-NO" altLang="ko-KR" sz="1200" dirty="0" smtClean="0"/>
              <a:t>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</a:t>
            </a:r>
            <a:r>
              <a:rPr lang="nn-NO" altLang="ko-KR" sz="1200" dirty="0" smtClean="0"/>
              <a:t>		// </a:t>
            </a:r>
            <a:r>
              <a:rPr lang="nn-NO" altLang="ko-KR" sz="1200" dirty="0"/>
              <a:t>i = </a:t>
            </a:r>
            <a:r>
              <a:rPr lang="nn-NO" altLang="ko-KR" sz="1200" dirty="0" smtClean="0"/>
              <a:t>123</a:t>
            </a:r>
            <a:endParaRPr lang="nn-NO" altLang="ko-KR" sz="1200" dirty="0"/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 smtClean="0"/>
              <a:t>Boolean.parseBoolean</a:t>
            </a:r>
            <a:r>
              <a:rPr lang="en-US" altLang="ko-KR" sz="1200" dirty="0" smtClean="0"/>
              <a:t>("</a:t>
            </a:r>
            <a:r>
              <a:rPr lang="en-US" altLang="ko-KR" sz="1200" dirty="0"/>
              <a:t>true</a:t>
            </a:r>
            <a:r>
              <a:rPr lang="en-US" altLang="ko-KR" sz="1200" dirty="0" smtClean="0"/>
              <a:t>"); 	// </a:t>
            </a:r>
            <a:r>
              <a:rPr lang="en-US" altLang="ko-KR" sz="1200" dirty="0"/>
              <a:t>b = true</a:t>
            </a:r>
          </a:p>
          <a:p>
            <a:r>
              <a:rPr lang="en-US" altLang="ko-KR" sz="1200" dirty="0" smtClean="0"/>
              <a:t>double f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Double.parseDouble</a:t>
            </a:r>
            <a:r>
              <a:rPr lang="en-US" altLang="ko-KR" sz="1200" dirty="0" smtClean="0"/>
              <a:t>("3.14" 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	// d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3.14</a:t>
            </a:r>
            <a:endParaRPr lang="en-US" altLang="ko-KR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7b"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 smtClean="0"/>
              <a:t>Double.toString</a:t>
            </a:r>
            <a:r>
              <a:rPr lang="en-US" altLang="ko-KR" sz="1200" dirty="0" smtClean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 smtClean="0"/>
              <a:t>3.14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문자열 </a:t>
            </a:r>
            <a:r>
              <a:rPr lang="en-US" altLang="ko-KR" sz="1200" dirty="0" smtClean="0"/>
              <a:t>"3.14"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'); 	// </a:t>
            </a:r>
            <a:r>
              <a:rPr lang="ko-KR" altLang="en-US" sz="1200" dirty="0" smtClean="0"/>
              <a:t>문자 </a:t>
            </a:r>
            <a:r>
              <a:rPr lang="en-US" altLang="ko-KR" sz="1200" dirty="0" smtClean="0"/>
              <a:t>‘a</a:t>
            </a:r>
            <a:r>
              <a:rPr lang="en-US" altLang="ko-KR" sz="1200" dirty="0"/>
              <a:t>’</a:t>
            </a:r>
            <a:r>
              <a:rPr lang="ko-KR" altLang="en-US" sz="1200" dirty="0"/>
              <a:t>를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true"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926162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Double </a:t>
            </a:r>
            <a:r>
              <a:rPr lang="en-US" altLang="ko-KR" sz="1200" dirty="0"/>
              <a:t>f = </a:t>
            </a:r>
            <a:r>
              <a:rPr lang="en-US" altLang="ko-KR" sz="1200" dirty="0" err="1" smtClean="0"/>
              <a:t>Double.valueOf</a:t>
            </a:r>
            <a:r>
              <a:rPr lang="en-US" altLang="ko-KR" sz="1200" dirty="0" smtClean="0"/>
              <a:t>(3.14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double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 smtClean="0"/>
              <a:t>Boolean.valueOf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354617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34"/>
    </mc:Choice>
    <mc:Fallback xmlns="">
      <p:transition spd="slow" advTm="369034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6-5 : </a:t>
            </a:r>
            <a:r>
              <a:rPr lang="en-US" altLang="ko-KR" dirty="0"/>
              <a:t>Wrapper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42910" y="1628800"/>
            <a:ext cx="6809410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WrapperEx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Character.toLowerCase</a:t>
            </a:r>
            <a:r>
              <a:rPr lang="en-US" altLang="ko-KR" sz="1400" dirty="0"/>
              <a:t>('A')); // 'A'</a:t>
            </a:r>
            <a:r>
              <a:rPr lang="ko-KR" altLang="en-US" sz="1400" dirty="0"/>
              <a:t>를 소문자로 변환</a:t>
            </a:r>
          </a:p>
          <a:p>
            <a:pPr defTabSz="180000"/>
            <a:r>
              <a:rPr lang="sv-SE" altLang="ko-KR" sz="1400" dirty="0" smtClean="0"/>
              <a:t>		char </a:t>
            </a:r>
            <a:r>
              <a:rPr lang="sv-SE" altLang="ko-KR" sz="1400" dirty="0"/>
              <a:t>c1='4', c2='F';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Character.isDigit</a:t>
            </a:r>
            <a:r>
              <a:rPr lang="en-US" altLang="ko-KR" sz="1400" b="1" dirty="0" smtClean="0"/>
              <a:t>(c1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c1</a:t>
            </a:r>
            <a:r>
              <a:rPr lang="ko-KR" altLang="en-US" sz="1400" dirty="0"/>
              <a:t>이 숫자이면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(c1 </a:t>
            </a:r>
            <a:r>
              <a:rPr lang="en-US" altLang="ko-KR" sz="1400" dirty="0"/>
              <a:t>+ "</a:t>
            </a:r>
            <a:r>
              <a:rPr lang="ko-KR" altLang="en-US" sz="1400" dirty="0"/>
              <a:t>는 숫자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Character.isAlphabetic</a:t>
            </a:r>
            <a:r>
              <a:rPr lang="en-US" altLang="ko-KR" sz="1400" b="1" dirty="0" smtClean="0"/>
              <a:t>(c2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c2</a:t>
            </a:r>
            <a:r>
              <a:rPr lang="ko-KR" altLang="en-US" sz="1400" dirty="0"/>
              <a:t>가 영문자이면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(c2 </a:t>
            </a:r>
            <a:r>
              <a:rPr lang="en-US" altLang="ko-KR" sz="1400" dirty="0"/>
              <a:t>+ "</a:t>
            </a:r>
            <a:r>
              <a:rPr lang="ko-KR" altLang="en-US" sz="1400" dirty="0"/>
              <a:t>는 영문자</a:t>
            </a:r>
            <a:r>
              <a:rPr lang="en-US" altLang="ko-KR" sz="1400" dirty="0" smtClean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Integer.parseInt</a:t>
            </a:r>
            <a:r>
              <a:rPr lang="en-US" altLang="ko-KR" sz="1400" b="1" dirty="0"/>
              <a:t>("-123")</a:t>
            </a:r>
            <a:r>
              <a:rPr lang="en-US" altLang="ko-KR" sz="1400" dirty="0"/>
              <a:t>); // "-123"</a:t>
            </a:r>
            <a:r>
              <a:rPr lang="ko-KR" altLang="en-US" sz="1400" dirty="0"/>
              <a:t>을 </a:t>
            </a:r>
            <a:r>
              <a:rPr lang="en-US" altLang="ko-KR" sz="1400" dirty="0"/>
              <a:t>10</a:t>
            </a:r>
            <a:r>
              <a:rPr lang="ko-KR" altLang="en-US" sz="1400" dirty="0"/>
              <a:t>진수로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Integer.toHexString</a:t>
            </a:r>
            <a:r>
              <a:rPr lang="en-US" altLang="ko-KR" sz="1400" dirty="0" smtClean="0"/>
              <a:t>(28</a:t>
            </a:r>
            <a:r>
              <a:rPr lang="en-US" altLang="ko-KR" sz="1400" dirty="0"/>
              <a:t>)); </a:t>
            </a:r>
            <a:r>
              <a:rPr lang="en-US" altLang="ko-KR" sz="1400" dirty="0" smtClean="0"/>
              <a:t>//</a:t>
            </a:r>
            <a:r>
              <a:rPr lang="ko-KR" altLang="en-US" sz="1400" dirty="0" smtClean="0"/>
              <a:t>정수 </a:t>
            </a:r>
            <a:r>
              <a:rPr lang="en-US" altLang="ko-KR" sz="1400" dirty="0"/>
              <a:t>28</a:t>
            </a:r>
            <a:r>
              <a:rPr lang="ko-KR" altLang="en-US" sz="1400" dirty="0"/>
              <a:t>을 </a:t>
            </a:r>
            <a:r>
              <a:rPr lang="en-US" altLang="ko-KR" sz="1400" dirty="0" smtClean="0"/>
              <a:t>16</a:t>
            </a:r>
            <a:r>
              <a:rPr lang="ko-KR" altLang="en-US" sz="1400" dirty="0" smtClean="0"/>
              <a:t>진수 </a:t>
            </a:r>
            <a:r>
              <a:rPr lang="ko-KR" altLang="en-US" sz="1400" dirty="0"/>
              <a:t>문자열로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Integer.toBinaryString</a:t>
            </a:r>
            <a:r>
              <a:rPr lang="en-US" altLang="ko-KR" sz="1400" dirty="0" smtClean="0"/>
              <a:t>(28</a:t>
            </a:r>
            <a:r>
              <a:rPr lang="en-US" altLang="ko-KR" sz="1400" dirty="0"/>
              <a:t>)); // 28</a:t>
            </a:r>
            <a:r>
              <a:rPr lang="ko-KR" altLang="en-US" sz="1400" dirty="0"/>
              <a:t>을 </a:t>
            </a:r>
            <a:r>
              <a:rPr lang="en-US" altLang="ko-KR" sz="1400" dirty="0"/>
              <a:t>2</a:t>
            </a:r>
            <a:r>
              <a:rPr lang="ko-KR" altLang="en-US" sz="1400" dirty="0" smtClean="0"/>
              <a:t>진수 </a:t>
            </a:r>
            <a:r>
              <a:rPr lang="ko-KR" altLang="en-US" sz="1400" dirty="0"/>
              <a:t>문자열로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Integer.bitCount</a:t>
            </a:r>
            <a:r>
              <a:rPr lang="en-US" altLang="ko-KR" sz="1400" dirty="0" smtClean="0"/>
              <a:t>(28</a:t>
            </a:r>
            <a:r>
              <a:rPr lang="en-US" altLang="ko-KR" sz="1400" dirty="0"/>
              <a:t>)); // 28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2</a:t>
            </a:r>
            <a:r>
              <a:rPr lang="ko-KR" altLang="en-US" sz="1400" dirty="0"/>
              <a:t>진수의 </a:t>
            </a:r>
            <a:r>
              <a:rPr lang="en-US" altLang="ko-KR" sz="1400" dirty="0"/>
              <a:t>1</a:t>
            </a:r>
            <a:r>
              <a:rPr lang="ko-KR" altLang="en-US" sz="1400" dirty="0"/>
              <a:t>의 개수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Double </a:t>
            </a:r>
            <a:r>
              <a:rPr lang="en-US" altLang="ko-KR" sz="1400" dirty="0"/>
              <a:t>d 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(3.14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d.toString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// Double</a:t>
            </a:r>
            <a:r>
              <a:rPr lang="ko-KR" altLang="en-US" sz="1400" dirty="0"/>
              <a:t>을 문자열 </a:t>
            </a:r>
            <a:r>
              <a:rPr lang="en-US" altLang="ko-KR" sz="1400" dirty="0"/>
              <a:t>"3.14"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Double.parseDouble</a:t>
            </a:r>
            <a:r>
              <a:rPr lang="en-US" altLang="ko-KR" sz="1400" dirty="0"/>
              <a:t>("3.14")); // </a:t>
            </a:r>
            <a:r>
              <a:rPr lang="ko-KR" altLang="en-US" sz="1400" dirty="0"/>
              <a:t>문자열을 실수 </a:t>
            </a:r>
            <a:r>
              <a:rPr lang="en-US" altLang="ko-KR" sz="1400" dirty="0"/>
              <a:t>3.14</a:t>
            </a:r>
            <a:r>
              <a:rPr lang="ko-KR" altLang="en-US" sz="1400" dirty="0"/>
              <a:t>로 변환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boolean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b = (4&gt;3); // b</a:t>
            </a:r>
            <a:r>
              <a:rPr lang="ko-KR" altLang="en-US" sz="1400" dirty="0"/>
              <a:t>는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Boolean.toString</a:t>
            </a:r>
            <a:r>
              <a:rPr lang="en-US" altLang="ko-KR" sz="1400" b="1" dirty="0" smtClean="0"/>
              <a:t>(b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true</a:t>
            </a:r>
            <a:r>
              <a:rPr lang="ko-KR" altLang="en-US" sz="1400" dirty="0"/>
              <a:t>를 문자열 </a:t>
            </a:r>
            <a:r>
              <a:rPr lang="en-US" altLang="ko-KR" sz="1400" dirty="0"/>
              <a:t>"true"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Boolean.parseBoolean</a:t>
            </a:r>
            <a:r>
              <a:rPr lang="en-US" altLang="ko-KR" sz="1400" dirty="0"/>
              <a:t>("false")); // </a:t>
            </a:r>
            <a:r>
              <a:rPr lang="ko-KR" altLang="en-US" sz="1400" dirty="0"/>
              <a:t>문자열을 </a:t>
            </a:r>
            <a:r>
              <a:rPr lang="en-US" altLang="ko-KR" sz="1400" dirty="0"/>
              <a:t>false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268760"/>
            <a:ext cx="6538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Wrapper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활용하는 예이다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6336" y="4429567"/>
            <a:ext cx="1080120" cy="224676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ko-KR" altLang="en-US" sz="1400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-123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false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513"/>
    </mc:Choice>
    <mc:Fallback xmlns="">
      <p:transition spd="slow" advTm="19351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모듈</a:t>
            </a:r>
            <a:r>
              <a:rPr lang="en-US" altLang="ko-KR" dirty="0" smtClean="0"/>
              <a:t>(module)</a:t>
            </a:r>
            <a:r>
              <a:rPr lang="ko-KR" altLang="en-US" dirty="0" smtClean="0"/>
              <a:t>과 패키지</a:t>
            </a:r>
            <a:r>
              <a:rPr lang="en-US" altLang="ko-KR" dirty="0" smtClean="0"/>
              <a:t>(package)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서로 관련된 클래스와 인터페이스의 컴파일 된 클래스 파일들을 하나의 디렉터리에 묶어 놓은 것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모듈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여러 패키지와 이미지 등의 자원을 모아 놓은 컨테이너</a:t>
            </a:r>
            <a:endParaRPr lang="en-US" altLang="ko-KR" dirty="0" smtClean="0"/>
          </a:p>
          <a:p>
            <a:pPr lvl="1"/>
            <a:r>
              <a:rPr lang="en-US" altLang="ko-KR" dirty="0"/>
              <a:t>JDK 9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클래스들</a:t>
            </a:r>
            <a:r>
              <a:rPr lang="en-US" altLang="ko-KR" dirty="0"/>
              <a:t>(</a:t>
            </a:r>
            <a:r>
              <a:rPr lang="ko-KR" altLang="en-US" dirty="0"/>
              <a:t>자바 실행 환경</a:t>
            </a:r>
            <a:r>
              <a:rPr lang="en-US" altLang="ko-KR" dirty="0"/>
              <a:t>)</a:t>
            </a:r>
            <a:r>
              <a:rPr lang="ko-KR" altLang="en-US" dirty="0"/>
              <a:t>을 패키지 기반에서 모듈들로 완전히 재구성</a:t>
            </a:r>
            <a:endParaRPr lang="en-US" altLang="ko-KR" dirty="0"/>
          </a:p>
          <a:p>
            <a:pPr lvl="1"/>
            <a:r>
              <a:rPr lang="ko-KR" altLang="en-US" dirty="0" smtClean="0"/>
              <a:t>응용프로그램 역시 여러 개의 모듈로 분할하여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클래스들은 패키지로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패키지를 모듈로 만듦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여러 모듈</a:t>
            </a:r>
            <a:r>
              <a:rPr lang="en-US" altLang="ko-KR" dirty="0" smtClean="0"/>
              <a:t>(99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분할하여 응용프로그램의 실행에 적합한 </a:t>
            </a:r>
            <a:r>
              <a:rPr lang="ko-KR" altLang="en-US" dirty="0" err="1" smtClean="0"/>
              <a:t>모듈들로만</a:t>
            </a:r>
            <a:r>
              <a:rPr lang="ko-KR" altLang="en-US" dirty="0" smtClean="0"/>
              <a:t> 실행 환경을 구축할 수 있도록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</a:t>
            </a:r>
            <a:r>
              <a:rPr lang="en-US" altLang="ko-KR" dirty="0"/>
              <a:t> </a:t>
            </a:r>
            <a:r>
              <a:rPr lang="ko-KR" altLang="en-US" dirty="0" smtClean="0"/>
              <a:t>등의 자원이 </a:t>
            </a:r>
            <a:r>
              <a:rPr lang="ko-KR" altLang="en-US" dirty="0"/>
              <a:t>열악한 작은 소형 </a:t>
            </a:r>
            <a:r>
              <a:rPr lang="ko-KR" altLang="en-US" dirty="0" smtClean="0"/>
              <a:t>기기에 꼭 필요한 모듈로 구성된 작은 크기의 실행 이미지를 만들기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모듈의 현실</a:t>
            </a:r>
            <a:endParaRPr lang="en-US" altLang="ko-KR" dirty="0" smtClean="0"/>
          </a:p>
          <a:p>
            <a:pPr lvl="2"/>
            <a:r>
              <a:rPr lang="en-US" altLang="ko-KR" dirty="0"/>
              <a:t>Java 9</a:t>
            </a:r>
            <a:r>
              <a:rPr lang="ko-KR" altLang="en-US" dirty="0"/>
              <a:t>부터 전면적으로 </a:t>
            </a:r>
            <a:r>
              <a:rPr lang="ko-KR" altLang="en-US" dirty="0" smtClean="0"/>
              <a:t>도입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복잡한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자바 응용프로그램에는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 등에 적합</a:t>
            </a:r>
            <a:endParaRPr lang="en-US" altLang="ko-KR" dirty="0" smtClean="0"/>
          </a:p>
          <a:p>
            <a:r>
              <a:rPr lang="ko-KR" altLang="en-US" dirty="0" err="1" smtClean="0"/>
              <a:t>패키지명과</a:t>
            </a:r>
            <a:r>
              <a:rPr lang="ko-KR" altLang="en-US" dirty="0" smtClean="0"/>
              <a:t> 클래스의 경로명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Project.FileIO.Tools.class</a:t>
            </a:r>
            <a:endParaRPr lang="en-US" altLang="ko-KR" dirty="0"/>
          </a:p>
          <a:p>
            <a:pPr lvl="2"/>
            <a:r>
              <a:rPr lang="en-US" altLang="ko-KR" dirty="0" err="1" smtClean="0"/>
              <a:t>Project.UI.Tools.class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4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337"/>
    </mc:Choice>
    <mc:Fallback xmlns="">
      <p:transition spd="slow" advTm="201337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박싱과 언박싱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1674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박싱</a:t>
            </a:r>
            <a:r>
              <a:rPr lang="en-US" altLang="ko-KR" sz="2000" dirty="0" smtClean="0"/>
              <a:t>(boxing)</a:t>
            </a:r>
          </a:p>
          <a:p>
            <a:pPr lvl="1"/>
            <a:r>
              <a:rPr lang="ko-KR" altLang="en-US" sz="1800" dirty="0" smtClean="0"/>
              <a:t>기본 타입의 값을 </a:t>
            </a:r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객체로 변환</a:t>
            </a:r>
            <a:endParaRPr lang="en-US" altLang="ko-KR" sz="1800" dirty="0" smtClean="0"/>
          </a:p>
          <a:p>
            <a:r>
              <a:rPr lang="ko-KR" altLang="en-US" sz="2000" dirty="0" err="1" smtClean="0"/>
              <a:t>언박싱</a:t>
            </a:r>
            <a:r>
              <a:rPr lang="en-US" altLang="ko-KR" sz="2000" dirty="0" smtClean="0"/>
              <a:t>(unboxing)</a:t>
            </a:r>
          </a:p>
          <a:p>
            <a:pPr lvl="1"/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객체에 들어 있는 기본 타입의 값을 빼내는 것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자동 </a:t>
            </a:r>
            <a:r>
              <a:rPr lang="ko-KR" altLang="en-US" sz="2000" dirty="0" err="1" smtClean="0"/>
              <a:t>박싱과</a:t>
            </a:r>
            <a:r>
              <a:rPr lang="ko-KR" altLang="en-US" sz="2000" dirty="0" smtClean="0"/>
              <a:t> 자동 </a:t>
            </a:r>
            <a:r>
              <a:rPr lang="ko-KR" altLang="en-US" sz="2000" dirty="0" err="1" smtClean="0"/>
              <a:t>언박싱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JDK1.5</a:t>
            </a:r>
            <a:r>
              <a:rPr lang="ko-KR" altLang="en-US" sz="2000" dirty="0" smtClean="0"/>
              <a:t>부터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5661248"/>
            <a:ext cx="772244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Integer ten = 10; 	// </a:t>
            </a:r>
            <a:r>
              <a:rPr lang="ko-KR" altLang="en-US" sz="1600" dirty="0" smtClean="0"/>
              <a:t>자동 </a:t>
            </a:r>
            <a:r>
              <a:rPr lang="ko-KR" altLang="en-US" sz="1600" dirty="0" err="1" smtClean="0"/>
              <a:t>박싱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Integer ten = </a:t>
            </a:r>
            <a:r>
              <a:rPr lang="en-US" altLang="ko-KR" sz="1600" dirty="0" err="1" smtClean="0"/>
              <a:t>Integer.valueOf</a:t>
            </a:r>
            <a:r>
              <a:rPr lang="en-US" altLang="ko-KR" sz="1600" dirty="0" smtClean="0"/>
              <a:t>(10</a:t>
            </a:r>
            <a:r>
              <a:rPr lang="en-US" altLang="ko-KR" sz="1600" dirty="0"/>
              <a:t>);</a:t>
            </a:r>
            <a:r>
              <a:rPr lang="ko-KR" altLang="en-US" sz="1600" dirty="0" smtClean="0"/>
              <a:t>로 자동 처리</a:t>
            </a:r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n = ten; 	// </a:t>
            </a:r>
            <a:r>
              <a:rPr lang="ko-KR" altLang="en-US" sz="1600" dirty="0" smtClean="0"/>
              <a:t>자동 </a:t>
            </a:r>
            <a:r>
              <a:rPr lang="ko-KR" altLang="en-US" sz="1600" dirty="0" err="1" smtClean="0"/>
              <a:t>언박싱</a:t>
            </a:r>
            <a:r>
              <a:rPr lang="en-US" altLang="ko-KR" sz="1600" dirty="0" smtClean="0"/>
              <a:t>.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ten.intValue</a:t>
            </a:r>
            <a:r>
              <a:rPr lang="en-US" altLang="ko-KR" sz="1600" dirty="0" smtClean="0"/>
              <a:t>();</a:t>
            </a:r>
            <a:r>
              <a:rPr lang="ko-KR" altLang="en-US" sz="1600" dirty="0" smtClean="0"/>
              <a:t>로 자동 처리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388928" cy="15841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6844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46"/>
    </mc:Choice>
    <mc:Fallback xmlns="">
      <p:transition spd="slow" advTm="250146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6-6 : </a:t>
            </a:r>
            <a:r>
              <a:rPr lang="ko-KR" altLang="en-US" dirty="0" err="1"/>
              <a:t>박싱</a:t>
            </a:r>
            <a:r>
              <a:rPr lang="ko-KR" altLang="en-US" dirty="0"/>
              <a:t> </a:t>
            </a:r>
            <a:r>
              <a:rPr lang="ko-KR" altLang="en-US" dirty="0" err="1" smtClean="0"/>
              <a:t>언박싱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844824"/>
            <a:ext cx="536925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AutoBoxingUnBoxingEx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10;</a:t>
            </a:r>
          </a:p>
          <a:p>
            <a:r>
              <a:rPr lang="pt-BR" altLang="ko-KR" sz="1400" dirty="0" smtClean="0"/>
              <a:t>		</a:t>
            </a:r>
            <a:r>
              <a:rPr lang="pt-BR" altLang="ko-KR" sz="1400" b="1" dirty="0" smtClean="0"/>
              <a:t>Integer </a:t>
            </a:r>
            <a:r>
              <a:rPr lang="pt-BR" altLang="ko-KR" sz="1400" b="1" dirty="0"/>
              <a:t>intObject = n;</a:t>
            </a:r>
            <a:r>
              <a:rPr lang="pt-BR" altLang="ko-KR" sz="1400" dirty="0"/>
              <a:t> </a:t>
            </a:r>
            <a:r>
              <a:rPr lang="pt-BR" altLang="ko-KR" sz="1400" dirty="0" smtClean="0"/>
              <a:t>	// </a:t>
            </a:r>
            <a:r>
              <a:rPr lang="pt-BR" altLang="ko-KR" sz="1400" dirty="0"/>
              <a:t>auto boxing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intObject</a:t>
            </a:r>
            <a:r>
              <a:rPr lang="en-US" altLang="ko-KR" sz="1400" dirty="0" smtClean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m = </a:t>
            </a:r>
            <a:r>
              <a:rPr lang="en-US" altLang="ko-KR" sz="1400" b="1" dirty="0" err="1"/>
              <a:t>intObject</a:t>
            </a:r>
            <a:r>
              <a:rPr lang="en-US" altLang="ko-KR" sz="1400" b="1" dirty="0"/>
              <a:t> + 10;</a:t>
            </a:r>
            <a:r>
              <a:rPr lang="en-US" altLang="ko-KR" sz="1400" dirty="0"/>
              <a:t> // auto unboxing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("m = " + m);</a:t>
            </a:r>
          </a:p>
          <a:p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 대한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4293096"/>
            <a:ext cx="540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 err="1">
                <a:solidFill>
                  <a:schemeClr val="tx1"/>
                </a:solidFill>
              </a:rPr>
              <a:t>intObject</a:t>
            </a:r>
            <a:r>
              <a:rPr lang="en-US" altLang="ko-KR" sz="1400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m = 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5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14"/>
    </mc:Choice>
    <mc:Fallback xmlns="">
      <p:transition spd="slow" advTm="160414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의 특징과 객체</a:t>
            </a:r>
            <a:r>
              <a:rPr lang="en-US" altLang="ko-KR" dirty="0" smtClean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java.lang.String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클래스는 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문자열 표현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7290" y="2204864"/>
            <a:ext cx="642942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리터럴로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객체 생성</a:t>
            </a:r>
          </a:p>
          <a:p>
            <a:r>
              <a:rPr lang="en-US" altLang="ko-KR" sz="1400" dirty="0" smtClean="0"/>
              <a:t>String str1 = 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// String </a:t>
            </a:r>
            <a:r>
              <a:rPr lang="ko-KR" altLang="en-US" sz="1400" dirty="0" smtClean="0"/>
              <a:t>클래스의 </a:t>
            </a:r>
            <a:r>
              <a:rPr lang="ko-KR" altLang="en-US" sz="1400" dirty="0" err="1" smtClean="0"/>
              <a:t>생성자를</a:t>
            </a:r>
            <a:r>
              <a:rPr lang="ko-KR" altLang="en-US" sz="1400" dirty="0" smtClean="0"/>
              <a:t> 이용하여 </a:t>
            </a:r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생성</a:t>
            </a:r>
          </a:p>
          <a:p>
            <a:r>
              <a:rPr lang="en-US" altLang="ko-KR" sz="1400" dirty="0" smtClean="0"/>
              <a:t>char data[] = {'a', 'b', 'c', 'd'};</a:t>
            </a:r>
          </a:p>
          <a:p>
            <a:r>
              <a:rPr lang="en-US" altLang="ko-KR" sz="1400" dirty="0" smtClean="0"/>
              <a:t>String str2 = new String(data);</a:t>
            </a:r>
          </a:p>
          <a:p>
            <a:r>
              <a:rPr lang="en-US" altLang="ko-KR" sz="1400" dirty="0" smtClean="0"/>
              <a:t>String str3 = new String("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"); // str2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str3</a:t>
            </a:r>
            <a:r>
              <a:rPr lang="ko-KR" altLang="en-US" sz="1400" dirty="0" smtClean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 smtClean="0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 smtClean="0"/>
              <a:t>스트링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584093"/>
            <a:ext cx="6768752" cy="1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174"/>
    </mc:Choice>
    <mc:Fallback xmlns="">
      <p:transition spd="slow" advTm="165174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65" y="2852936"/>
            <a:ext cx="5577315" cy="39505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531352" cy="23574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생성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리터럴로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, String s = "Hello"; </a:t>
            </a:r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이 리터럴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응용프로그램 내에서 공유됨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객체로 생성</a:t>
            </a:r>
            <a:r>
              <a:rPr lang="en-US" altLang="ko-KR" dirty="0" smtClean="0"/>
              <a:t>, String t = new String("Hello");</a:t>
            </a:r>
          </a:p>
          <a:p>
            <a:pPr lvl="2"/>
            <a:r>
              <a:rPr lang="ko-KR" altLang="en-US" dirty="0" err="1" smtClean="0"/>
              <a:t>힙</a:t>
            </a:r>
            <a:r>
              <a:rPr lang="ko-KR" altLang="en-US" dirty="0" smtClean="0"/>
              <a:t> 메모리에</a:t>
            </a:r>
            <a:r>
              <a:rPr lang="en-US" altLang="ko-KR" dirty="0" smtClean="0"/>
              <a:t> String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9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995"/>
    </mc:Choice>
    <mc:Fallback xmlns="">
      <p:transition spd="slow" advTm="209995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스트링 객체의 주요 특징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객체는 수정 불가능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 비교 시 반드시 </a:t>
            </a:r>
            <a:r>
              <a:rPr lang="en-US" altLang="ko-KR" dirty="0" smtClean="0"/>
              <a:t>equals()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equals()</a:t>
            </a:r>
            <a:r>
              <a:rPr lang="ko-KR" altLang="en-US" dirty="0" smtClean="0"/>
              <a:t>는 내용을 비교하기 때문</a:t>
            </a:r>
            <a:endParaRPr lang="en-US" altLang="ko-KR" dirty="0" smtClean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35" y="1844824"/>
            <a:ext cx="7516662" cy="9137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7" y="2924944"/>
            <a:ext cx="559812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643"/>
    </mc:Choice>
    <mc:Fallback xmlns="">
      <p:transition spd="slow" advTm="148643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12776"/>
            <a:ext cx="640932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705"/>
    </mc:Choice>
    <mc:Fallback xmlns="">
      <p:transition spd="slow" advTm="138705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(String </a:t>
            </a:r>
            <a:r>
              <a:rPr lang="en-US" altLang="ko-KR" dirty="0" err="1" smtClean="0"/>
              <a:t>anotherString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문자열이 같으면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문자열이 </a:t>
            </a:r>
            <a:r>
              <a:rPr lang="en-US" altLang="ko-KR" dirty="0" err="1" smtClean="0"/>
              <a:t>anotherString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보다 사전에 먼저 나오면 음수 리턴</a:t>
            </a:r>
            <a:endParaRPr lang="en-US" altLang="ko-KR" dirty="0" smtClean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</a:t>
            </a:r>
            <a:r>
              <a:rPr lang="ko-KR" altLang="en-US" dirty="0" smtClean="0"/>
              <a:t>나중에 </a:t>
            </a:r>
            <a:r>
              <a:rPr lang="ko-KR" altLang="en-US" dirty="0"/>
              <a:t>나오면 </a:t>
            </a:r>
            <a:r>
              <a:rPr lang="ko-KR" altLang="en-US" dirty="0" smtClean="0"/>
              <a:t>양수 </a:t>
            </a:r>
            <a:r>
              <a:rPr lang="ko-KR" altLang="en-US" dirty="0"/>
              <a:t>리턴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1"/>
            <a:r>
              <a:rPr lang="en-US" altLang="ko-KR" dirty="0" smtClean="0"/>
              <a:t>==</a:t>
            </a:r>
            <a:r>
              <a:rPr lang="ko-KR" altLang="en-US" dirty="0" smtClean="0"/>
              <a:t>는 문자열 비교에는 사용하면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2837835"/>
            <a:ext cx="494404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b="1" dirty="0" err="1"/>
              <a:t>int</a:t>
            </a:r>
            <a:r>
              <a:rPr lang="en-US" altLang="ko-KR" sz="1400" b="1" dirty="0"/>
              <a:t> res = </a:t>
            </a:r>
            <a:r>
              <a:rPr lang="en-US" altLang="ko-KR" sz="1400" b="1" dirty="0" err="1"/>
              <a:t>java.compareTo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cpp</a:t>
            </a:r>
            <a:r>
              <a:rPr lang="en-US" altLang="ko-KR" sz="1400" b="1" dirty="0"/>
              <a:t>);</a:t>
            </a:r>
          </a:p>
          <a:p>
            <a:r>
              <a:rPr lang="en-US" altLang="ko-KR" sz="1400" dirty="0"/>
              <a:t>if(res == 0)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&lt;0)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(java </a:t>
            </a:r>
            <a:r>
              <a:rPr lang="en-US" altLang="ko-KR" sz="1400" dirty="0"/>
              <a:t>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(java </a:t>
            </a:r>
            <a:r>
              <a:rPr lang="en-US" altLang="ko-KR" sz="1400" dirty="0"/>
              <a:t>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0166" y="5013176"/>
            <a:ext cx="4944042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2080" y="3356992"/>
            <a:ext cx="2592288" cy="432048"/>
          </a:xfrm>
          <a:prstGeom prst="wedgeRoundRectCallout">
            <a:avLst>
              <a:gd name="adj1" fmla="val -91846"/>
              <a:gd name="adj2" fmla="val -290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"Java" </a:t>
            </a:r>
            <a:r>
              <a:rPr lang="ko-KR" altLang="en-US" sz="1100" dirty="0" smtClean="0">
                <a:solidFill>
                  <a:schemeClr val="tx1"/>
                </a:solidFill>
              </a:rPr>
              <a:t>가 </a:t>
            </a:r>
            <a:r>
              <a:rPr lang="en-US" altLang="ko-KR" sz="1100" dirty="0" smtClean="0">
                <a:solidFill>
                  <a:schemeClr val="tx1"/>
                </a:solidFill>
              </a:rPr>
              <a:t>"C++" </a:t>
            </a:r>
            <a:r>
              <a:rPr lang="ko-KR" altLang="en-US" sz="1100" dirty="0" smtClean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3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279"/>
    </mc:Choice>
    <mc:Fallback xmlns="">
      <p:transition spd="slow" advTm="167279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문자열 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연산자로 문자열 연결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피연산자에</a:t>
            </a:r>
            <a:r>
              <a:rPr lang="ko-KR" altLang="en-US" dirty="0" smtClean="0"/>
              <a:t> 문자열이나 객체가 포함되어 있는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객체는 객체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호출하여 문자열로 변환하여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타입 값은 문자열로 변환하여 연결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en-US" altLang="ko-KR" dirty="0" err="1"/>
              <a:t>concat</a:t>
            </a:r>
            <a:r>
              <a:rPr lang="en-US" altLang="ko-KR" dirty="0"/>
              <a:t>(String </a:t>
            </a:r>
            <a:r>
              <a:rPr lang="en-US" altLang="ko-KR" dirty="0" err="1"/>
              <a:t>str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이용한 문자열 연결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객체에 연결되지 않고 새로운 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객체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슬라이드에서 설명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47664" y="2977788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de-DE" altLang="ko-KR" sz="1400" dirty="0" smtClean="0"/>
              <a:t>System.out.print(</a:t>
            </a:r>
            <a:r>
              <a:rPr lang="en-US" altLang="ko-KR" sz="1400" dirty="0"/>
              <a:t>"</a:t>
            </a:r>
            <a:r>
              <a:rPr lang="de-DE" altLang="ko-KR" sz="1400" dirty="0" smtClean="0"/>
              <a:t>abcd</a:t>
            </a:r>
            <a:r>
              <a:rPr lang="en-US" altLang="ko-KR" sz="1400" dirty="0"/>
              <a:t>"</a:t>
            </a:r>
            <a:r>
              <a:rPr lang="de-DE" altLang="ko-KR" sz="1400" dirty="0" smtClean="0"/>
              <a:t> </a:t>
            </a:r>
            <a:r>
              <a:rPr lang="de-DE" altLang="ko-KR" sz="1400" dirty="0"/>
              <a:t>+ 1 + true + 3.13e-2 + </a:t>
            </a:r>
            <a:r>
              <a:rPr lang="en-US" altLang="ko-KR" sz="1400" dirty="0"/>
              <a:t>'</a:t>
            </a:r>
            <a:r>
              <a:rPr lang="de-DE" altLang="ko-KR" sz="1400" dirty="0" smtClean="0"/>
              <a:t>E</a:t>
            </a:r>
            <a:r>
              <a:rPr lang="en-US" altLang="ko-KR" sz="1400" dirty="0"/>
              <a:t>'</a:t>
            </a:r>
            <a:r>
              <a:rPr lang="de-DE" altLang="ko-KR" sz="1400" dirty="0" smtClean="0"/>
              <a:t>+ </a:t>
            </a:r>
            <a:r>
              <a:rPr lang="en-US" altLang="ko-KR" sz="1400" dirty="0" smtClean="0"/>
              <a:t>"</a:t>
            </a:r>
            <a:r>
              <a:rPr lang="de-DE" altLang="ko-KR" sz="1400" dirty="0" smtClean="0"/>
              <a:t>fgh</a:t>
            </a:r>
            <a:r>
              <a:rPr lang="en-US" altLang="ko-KR" sz="1400" dirty="0" smtClean="0"/>
              <a:t>"</a:t>
            </a:r>
            <a:r>
              <a:rPr lang="de-DE" altLang="ko-KR" sz="1400" dirty="0" smtClean="0"/>
              <a:t> );</a:t>
            </a:r>
          </a:p>
          <a:p>
            <a:pPr marL="0" lvl="2" defTabSz="180000"/>
            <a:r>
              <a:rPr lang="de-DE" altLang="ko-KR" sz="1400" dirty="0" smtClean="0"/>
              <a:t>// </a:t>
            </a:r>
            <a:r>
              <a:rPr lang="en-US" altLang="ko-KR" sz="1400" dirty="0" smtClean="0"/>
              <a:t>abcd1true0.0313Efgh </a:t>
            </a:r>
            <a:r>
              <a:rPr lang="ko-KR" altLang="en-US" sz="1400" dirty="0" smtClean="0"/>
              <a:t> 출력</a:t>
            </a:r>
            <a:endParaRPr lang="en-US" altLang="ko-KR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47664" y="4489956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"I love ".</a:t>
            </a:r>
            <a:r>
              <a:rPr lang="en-US" altLang="ko-KR" sz="1400" dirty="0" err="1"/>
              <a:t>concat</a:t>
            </a:r>
            <a:r>
              <a:rPr lang="en-US" altLang="ko-KR" sz="1400" dirty="0"/>
              <a:t>("Java</a:t>
            </a:r>
            <a:r>
              <a:rPr lang="en-US" altLang="ko-KR" sz="1400" dirty="0" smtClean="0"/>
              <a:t>.") </a:t>
            </a:r>
            <a:r>
              <a:rPr lang="ko-KR" altLang="en-US" sz="1400" dirty="0" smtClean="0"/>
              <a:t>는  </a:t>
            </a:r>
            <a:r>
              <a:rPr lang="en-US" altLang="ko-KR" sz="1400" dirty="0"/>
              <a:t>"I Love Java</a:t>
            </a:r>
            <a:r>
              <a:rPr lang="en-US" altLang="ko-KR" sz="1400" dirty="0" smtClean="0"/>
              <a:t>." </a:t>
            </a:r>
            <a:r>
              <a:rPr lang="ko-KR" altLang="en-US" sz="1400" dirty="0" smtClean="0"/>
              <a:t>리턴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63377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35"/>
    </mc:Choice>
    <mc:Fallback xmlns="">
      <p:transition spd="slow" advTm="69835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은 새로운 문자열을 생성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60644" y="1755168"/>
            <a:ext cx="7596025" cy="2249896"/>
            <a:chOff x="860644" y="1755168"/>
            <a:chExt cx="7596025" cy="2249896"/>
          </a:xfrm>
        </p:grpSpPr>
        <p:sp>
          <p:nvSpPr>
            <p:cNvPr id="33" name="TextBox 32"/>
            <p:cNvSpPr txBox="1"/>
            <p:nvPr/>
          </p:nvSpPr>
          <p:spPr>
            <a:xfrm>
              <a:off x="971600" y="1755168"/>
              <a:ext cx="2324379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String s1 = "</a:t>
              </a:r>
              <a:r>
                <a:rPr lang="en-US" altLang="ko-KR" sz="1600" dirty="0" err="1" smtClean="0"/>
                <a:t>abcd</a:t>
              </a:r>
              <a:r>
                <a:rPr lang="en-US" altLang="ko-KR" sz="1600" dirty="0" smtClean="0"/>
                <a:t>";</a:t>
              </a:r>
            </a:p>
            <a:p>
              <a:r>
                <a:rPr lang="en-US" altLang="ko-KR" sz="1600" dirty="0" smtClean="0"/>
                <a:t>String s2 = "</a:t>
              </a:r>
              <a:r>
                <a:rPr lang="en-US" altLang="ko-KR" sz="1600" dirty="0" err="1" smtClean="0"/>
                <a:t>efgh</a:t>
              </a:r>
              <a:r>
                <a:rPr lang="en-US" altLang="ko-KR" sz="1600" dirty="0" smtClean="0"/>
                <a:t>";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0644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s1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54268" y="1755168"/>
              <a:ext cx="2324379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s1 = s1.concat(s2);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11760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16"/>
            <p:cNvSpPr/>
            <p:nvPr/>
          </p:nvSpPr>
          <p:spPr>
            <a:xfrm>
              <a:off x="1248892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0644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s2</a:t>
              </a: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11760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16"/>
            <p:cNvSpPr/>
            <p:nvPr/>
          </p:nvSpPr>
          <p:spPr>
            <a:xfrm>
              <a:off x="1248892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5341845" y="2984037"/>
              <a:ext cx="428628" cy="428628"/>
            </a:xfrm>
            <a:prstGeom prst="mathMultiply">
              <a:avLst>
                <a:gd name="adj1" fmla="val 145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rgbClr val="FF0000"/>
                  </a:solidFill>
                </a:rPr>
                <a:t> 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4" name="직선 화살표 연결선 3"/>
            <p:cNvCxnSpPr>
              <a:stCxn id="41" idx="6"/>
              <a:endCxn id="47" idx="1"/>
            </p:cNvCxnSpPr>
            <p:nvPr/>
          </p:nvCxnSpPr>
          <p:spPr>
            <a:xfrm flipV="1">
              <a:off x="1638030" y="3177456"/>
              <a:ext cx="773730" cy="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>
              <a:stCxn id="42" idx="6"/>
              <a:endCxn id="54" idx="1"/>
            </p:cNvCxnSpPr>
            <p:nvPr/>
          </p:nvCxnSpPr>
          <p:spPr>
            <a:xfrm flipV="1">
              <a:off x="1651908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순서도: 연결자 18"/>
            <p:cNvSpPr/>
            <p:nvPr/>
          </p:nvSpPr>
          <p:spPr>
            <a:xfrm>
              <a:off x="1512017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2" name="순서도: 연결자 18"/>
            <p:cNvSpPr/>
            <p:nvPr/>
          </p:nvSpPr>
          <p:spPr>
            <a:xfrm>
              <a:off x="1525895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806023" y="2520468"/>
              <a:ext cx="1342940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abcdefgh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0276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s1</a:t>
              </a:r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21392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16"/>
            <p:cNvSpPr/>
            <p:nvPr/>
          </p:nvSpPr>
          <p:spPr>
            <a:xfrm>
              <a:off x="4658524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70276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s2</a:t>
              </a:r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21392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16"/>
            <p:cNvSpPr/>
            <p:nvPr/>
          </p:nvSpPr>
          <p:spPr>
            <a:xfrm>
              <a:off x="4658524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/>
            <p:cNvCxnSpPr>
              <a:stCxn id="63" idx="6"/>
              <a:endCxn id="51" idx="1"/>
            </p:cNvCxnSpPr>
            <p:nvPr/>
          </p:nvCxnSpPr>
          <p:spPr>
            <a:xfrm flipV="1">
              <a:off x="5047662" y="3177456"/>
              <a:ext cx="773730" cy="114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64" idx="6"/>
              <a:endCxn id="57" idx="1"/>
            </p:cNvCxnSpPr>
            <p:nvPr/>
          </p:nvCxnSpPr>
          <p:spPr>
            <a:xfrm flipV="1">
              <a:off x="5061540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순서도: 연결자 18"/>
            <p:cNvSpPr/>
            <p:nvPr/>
          </p:nvSpPr>
          <p:spPr>
            <a:xfrm>
              <a:off x="4921649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순서도: 연결자 18"/>
            <p:cNvSpPr/>
            <p:nvPr/>
          </p:nvSpPr>
          <p:spPr>
            <a:xfrm>
              <a:off x="4935527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48" name="Shape 48"/>
            <p:cNvCxnSpPr>
              <a:stCxn id="63" idx="2"/>
              <a:endCxn id="46" idx="1"/>
            </p:cNvCxnSpPr>
            <p:nvPr/>
          </p:nvCxnSpPr>
          <p:spPr>
            <a:xfrm rot="10800000" flipH="1">
              <a:off x="4921649" y="2663344"/>
              <a:ext cx="884374" cy="515252"/>
            </a:xfrm>
            <a:prstGeom prst="curvedConnector3">
              <a:avLst>
                <a:gd name="adj1" fmla="val 432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사각형 설명선 23"/>
            <p:cNvSpPr/>
            <p:nvPr/>
          </p:nvSpPr>
          <p:spPr>
            <a:xfrm>
              <a:off x="6876256" y="1900713"/>
              <a:ext cx="1580413" cy="459700"/>
            </a:xfrm>
            <a:prstGeom prst="wedgeRoundRectCallout">
              <a:avLst>
                <a:gd name="adj1" fmla="val -60980"/>
                <a:gd name="adj2" fmla="val 817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s1.concat(s2</a:t>
              </a:r>
              <a:r>
                <a:rPr lang="en-US" altLang="ko-KR" sz="1050" dirty="0" smtClean="0"/>
                <a:t>)</a:t>
              </a:r>
              <a:r>
                <a:rPr lang="ko-KR" altLang="en-US" sz="1050" dirty="0" smtClean="0"/>
                <a:t>가 </a:t>
              </a:r>
              <a:r>
                <a:rPr lang="ko-KR" altLang="en-US" sz="1050" dirty="0" err="1" smtClean="0"/>
                <a:t>리턴한</a:t>
              </a:r>
              <a:endParaRPr lang="en-US" altLang="ko-KR" sz="1050" dirty="0"/>
            </a:p>
            <a:p>
              <a:r>
                <a:rPr lang="ko-KR" altLang="en-US" sz="1050" dirty="0" smtClean="0"/>
                <a:t>새로운 </a:t>
              </a:r>
              <a:r>
                <a:rPr lang="ko-KR" altLang="en-US" sz="1050" dirty="0" err="1" smtClean="0"/>
                <a:t>스트링</a:t>
              </a:r>
              <a:r>
                <a:rPr lang="ko-KR" altLang="en-US" sz="1050" dirty="0" smtClean="0"/>
                <a:t> 객체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85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27"/>
    </mc:Choice>
    <mc:Fallback xmlns="">
      <p:transition spd="slow" advTm="75327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문자열 내의 공백 제거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문자열의 각 문자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공백 제거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trim()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  <a:r>
              <a:rPr lang="ko-KR" altLang="en-US" dirty="0" smtClean="0"/>
              <a:t> 앞 뒤 공백 문자</a:t>
            </a:r>
            <a:r>
              <a:rPr lang="en-US" altLang="ko-KR" dirty="0" smtClean="0"/>
              <a:t>(tab, enter, space)</a:t>
            </a:r>
            <a:r>
              <a:rPr lang="ko-KR" altLang="en-US" dirty="0" smtClean="0"/>
              <a:t> 제거한 문자</a:t>
            </a:r>
            <a:r>
              <a:rPr lang="ko-KR" altLang="en-US" dirty="0"/>
              <a:t>열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문자열의 문자</a:t>
            </a:r>
            <a:endParaRPr lang="en-US" altLang="ko-KR" dirty="0" smtClean="0"/>
          </a:p>
          <a:p>
            <a:pPr lvl="1"/>
            <a:r>
              <a:rPr lang="en-US" altLang="ko-KR" dirty="0"/>
              <a:t>char </a:t>
            </a:r>
            <a:r>
              <a:rPr lang="en-US" altLang="ko-KR" dirty="0" err="1"/>
              <a:t>charAt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index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 내의 문자 접근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31640" y="2564904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 </a:t>
            </a:r>
            <a:r>
              <a:rPr lang="en-US" altLang="ko-KR" sz="1400" dirty="0" smtClean="0"/>
              <a:t>     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     ";</a:t>
            </a:r>
            <a:endParaRPr lang="en-US" altLang="ko-KR" sz="1400" dirty="0"/>
          </a:p>
          <a:p>
            <a:r>
              <a:rPr lang="en-US" altLang="ko-KR" sz="1400" dirty="0"/>
              <a:t>String b = " </a:t>
            </a:r>
            <a:r>
              <a:rPr lang="en-US" altLang="ko-KR" sz="1400" dirty="0" smtClean="0"/>
              <a:t>     xyz\t</a:t>
            </a:r>
            <a:r>
              <a:rPr lang="en-US" altLang="ko-KR" sz="1400" dirty="0"/>
              <a:t>";</a:t>
            </a:r>
          </a:p>
          <a:p>
            <a:r>
              <a:rPr lang="en-US" altLang="ko-KR" sz="1400" dirty="0"/>
              <a:t>String c = </a:t>
            </a:r>
            <a:r>
              <a:rPr lang="en-US" altLang="ko-KR" sz="1400" b="1" dirty="0" err="1"/>
              <a:t>a.trim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c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". </a:t>
            </a:r>
            <a:r>
              <a:rPr lang="ko-KR" altLang="en-US" sz="1400" dirty="0"/>
              <a:t>문자열 중간에 있는 공백은 제거되지 않음</a:t>
            </a:r>
          </a:p>
          <a:p>
            <a:r>
              <a:rPr lang="en-US" altLang="ko-KR" sz="1400" dirty="0"/>
              <a:t>String d = </a:t>
            </a:r>
            <a:r>
              <a:rPr lang="en-US" altLang="ko-KR" sz="1400" b="1" dirty="0" err="1"/>
              <a:t>b.trim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d = "xyz". </a:t>
            </a:r>
            <a:r>
              <a:rPr lang="ko-KR" altLang="en-US" sz="1400" dirty="0"/>
              <a:t>스페이스와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  <a:r>
              <a:rPr lang="en-US" altLang="ko-KR" sz="1400" dirty="0" smtClean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5852" y="5214950"/>
            <a:ext cx="3240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"class";</a:t>
            </a:r>
          </a:p>
          <a:p>
            <a:r>
              <a:rPr lang="en-US" altLang="ko-KR" sz="1400" dirty="0"/>
              <a:t>char c = 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(2); </a:t>
            </a:r>
            <a:r>
              <a:rPr lang="en-US" altLang="ko-KR" sz="1400" dirty="0"/>
              <a:t>// c = </a:t>
            </a:r>
            <a:r>
              <a:rPr lang="en-US" altLang="ko-KR" sz="1400" b="1" dirty="0" smtClean="0"/>
              <a:t>'</a:t>
            </a:r>
            <a:r>
              <a:rPr lang="en-US" altLang="ko-KR" sz="1400" dirty="0" smtClean="0"/>
              <a:t>a</a:t>
            </a:r>
            <a:r>
              <a:rPr lang="en-US" altLang="ko-KR" sz="1400" b="1" dirty="0"/>
              <a:t>'</a:t>
            </a:r>
            <a:endParaRPr lang="en-US" altLang="ko-KR" sz="14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86314" y="3922288"/>
            <a:ext cx="403415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// 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class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에 포함된 </a:t>
            </a:r>
            <a:r>
              <a:rPr lang="en-US" altLang="ko-KR" sz="1400" dirty="0" smtClean="0"/>
              <a:t>‘s’</a:t>
            </a:r>
            <a:r>
              <a:rPr lang="ko-KR" altLang="en-US" sz="1400" dirty="0" smtClean="0"/>
              <a:t>의 개수를 세는 코</a:t>
            </a:r>
            <a:r>
              <a:rPr lang="ko-KR" altLang="en-US" sz="1400" dirty="0"/>
              <a:t>드</a:t>
            </a:r>
            <a:endParaRPr lang="en-US" altLang="ko-KR" sz="1400" dirty="0" smtClean="0"/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count = 0;</a:t>
            </a:r>
          </a:p>
          <a:p>
            <a:pPr defTabSz="180000"/>
            <a:r>
              <a:rPr lang="en-US" altLang="ko-KR" sz="1400" dirty="0" smtClean="0"/>
              <a:t>String a = "class";</a:t>
            </a:r>
          </a:p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a.length</a:t>
            </a:r>
            <a:r>
              <a:rPr lang="en-US" altLang="ko-KR" sz="1400" dirty="0" smtClean="0"/>
              <a:t>();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{ // </a:t>
            </a:r>
            <a:r>
              <a:rPr lang="en-US" altLang="ko-KR" sz="1400" dirty="0" err="1" smtClean="0"/>
              <a:t>a.length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5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if(</a:t>
            </a:r>
            <a:r>
              <a:rPr lang="en-US" altLang="ko-KR" sz="1400" b="1" dirty="0" err="1" smtClean="0"/>
              <a:t>a.charAt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) == 's')</a:t>
            </a:r>
          </a:p>
          <a:p>
            <a:pPr defTabSz="180000"/>
            <a:r>
              <a:rPr lang="en-US" altLang="ko-KR" sz="1400" b="1" dirty="0" smtClean="0"/>
              <a:t>		count++;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(count); // 2 </a:t>
            </a:r>
            <a:r>
              <a:rPr lang="ko-KR" altLang="en-US" sz="1400" dirty="0" smtClean="0"/>
              <a:t>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856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339"/>
    </mc:Choice>
    <mc:Fallback xmlns="">
      <p:transition spd="slow" advTm="169339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모듈 파일들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제공되는 모듈 파일들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자바가 설치된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모듈 파일 존재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jdk</a:t>
            </a:r>
            <a:r>
              <a:rPr lang="en-US" altLang="ko-KR" dirty="0" smtClean="0"/>
              <a:t> 10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개 모듈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파일은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포맷으로 압축된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파일에는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패키지와 클래스들이 들어 있음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이용하여 모듈 파일에 들어 있는 패키지를 풀어 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3429000"/>
            <a:ext cx="6083613" cy="2730640"/>
            <a:chOff x="1187624" y="2708920"/>
            <a:chExt cx="6083613" cy="273064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708920"/>
              <a:ext cx="6083613" cy="2730640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187624" y="5230699"/>
              <a:ext cx="720080" cy="2011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중괄호 8"/>
          <p:cNvSpPr/>
          <p:nvPr/>
        </p:nvSpPr>
        <p:spPr>
          <a:xfrm>
            <a:off x="7452320" y="4653136"/>
            <a:ext cx="288032" cy="1152128"/>
          </a:xfrm>
          <a:prstGeom prst="righ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13186" y="485678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자바</a:t>
            </a:r>
            <a:r>
              <a:rPr lang="en-US" altLang="ko-KR" sz="1200" dirty="0" smtClean="0"/>
              <a:t> API</a:t>
            </a:r>
            <a:r>
              <a:rPr lang="ko-KR" altLang="en-US" sz="1200" dirty="0" smtClean="0"/>
              <a:t>의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모듈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모듈 파일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9570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01"/>
    </mc:Choice>
    <mc:Fallback xmlns="">
      <p:transition spd="slow" advTm="44201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6-7 : </a:t>
            </a:r>
            <a:r>
              <a:rPr lang="en-US" altLang="ko-KR" dirty="0"/>
              <a:t>String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693252"/>
            <a:ext cx="547260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StringEx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 smtClean="0"/>
              <a:t>		String </a:t>
            </a:r>
            <a:r>
              <a:rPr lang="en-US" altLang="ko-KR" sz="1100" dirty="0"/>
              <a:t>a = new String(" C#");</a:t>
            </a:r>
          </a:p>
          <a:p>
            <a:r>
              <a:rPr lang="en-US" altLang="ko-KR" sz="1100" dirty="0" smtClean="0"/>
              <a:t>		String </a:t>
            </a:r>
            <a:r>
              <a:rPr lang="en-US" altLang="ko-KR" sz="1100" dirty="0"/>
              <a:t>b = new String(",C++ ");</a:t>
            </a:r>
          </a:p>
          <a:p>
            <a:r>
              <a:rPr lang="en-US" altLang="ko-KR" sz="1100" dirty="0" smtClean="0"/>
              <a:t>		</a:t>
            </a:r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 </a:t>
            </a:r>
            <a:r>
              <a:rPr lang="en-US" altLang="ko-KR" sz="1100" dirty="0"/>
              <a:t>+ "</a:t>
            </a:r>
            <a:r>
              <a:rPr lang="ko-KR" altLang="en-US" sz="1100" dirty="0"/>
              <a:t>의 길이는 </a:t>
            </a:r>
            <a:r>
              <a:rPr lang="en-US" altLang="ko-KR" sz="1100" dirty="0"/>
              <a:t>" + </a:t>
            </a:r>
            <a:r>
              <a:rPr lang="en-US" altLang="ko-KR" sz="1100" b="1" dirty="0" err="1"/>
              <a:t>a.length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길이</a:t>
            </a:r>
            <a:r>
              <a:rPr lang="en-US" altLang="ko-KR" sz="1100" dirty="0"/>
              <a:t>(</a:t>
            </a:r>
            <a:r>
              <a:rPr lang="ko-KR" altLang="en-US" sz="1100" dirty="0"/>
              <a:t>문자 개수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a.contains</a:t>
            </a:r>
            <a:r>
              <a:rPr lang="en-US" altLang="ko-KR" sz="1100" b="1" dirty="0"/>
              <a:t>("#")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포함 관계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a </a:t>
            </a:r>
            <a:r>
              <a:rPr lang="en-US" altLang="ko-KR" sz="1100" dirty="0"/>
              <a:t>= </a:t>
            </a:r>
            <a:r>
              <a:rPr lang="en-US" altLang="ko-KR" sz="1100" b="1" dirty="0" err="1"/>
              <a:t>a.concat</a:t>
            </a:r>
            <a:r>
              <a:rPr lang="en-US" altLang="ko-KR" sz="1100" b="1" dirty="0"/>
              <a:t>(b)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연결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a </a:t>
            </a:r>
            <a:r>
              <a:rPr lang="en-US" altLang="ko-KR" sz="1100" dirty="0"/>
              <a:t>= </a:t>
            </a:r>
            <a:r>
              <a:rPr lang="en-US" altLang="ko-KR" sz="1100" b="1" dirty="0" err="1"/>
              <a:t>a.trim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앞 뒤의 공백 제거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a </a:t>
            </a:r>
            <a:r>
              <a:rPr lang="en-US" altLang="ko-KR" sz="1100" dirty="0"/>
              <a:t>= </a:t>
            </a:r>
            <a:r>
              <a:rPr lang="en-US" altLang="ko-KR" sz="1100" b="1" dirty="0" err="1"/>
              <a:t>a.replace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C#","Java</a:t>
            </a:r>
            <a:r>
              <a:rPr lang="en-US" altLang="ko-KR" sz="1100" b="1" dirty="0"/>
              <a:t>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대치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String </a:t>
            </a:r>
            <a:r>
              <a:rPr lang="en-US" altLang="ko-KR" sz="1100" dirty="0"/>
              <a:t>s[] = </a:t>
            </a:r>
            <a:r>
              <a:rPr lang="en-US" altLang="ko-KR" sz="1100" b="1" dirty="0" err="1"/>
              <a:t>a.split</a:t>
            </a:r>
            <a:r>
              <a:rPr lang="en-US" altLang="ko-KR" sz="1100" b="1" dirty="0"/>
              <a:t>(",")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분리</a:t>
            </a:r>
          </a:p>
          <a:p>
            <a:r>
              <a:rPr lang="nn-NO" altLang="ko-KR" sz="1100" dirty="0" smtClean="0"/>
              <a:t>		for </a:t>
            </a:r>
            <a:r>
              <a:rPr lang="nn-NO" altLang="ko-KR" sz="1100" dirty="0"/>
              <a:t>(int i=0; i&lt;s.length; i++)</a:t>
            </a:r>
          </a:p>
          <a:p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분리된 문자열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": " + s[</a:t>
            </a:r>
            <a:r>
              <a:rPr lang="en-US" altLang="ko-KR" sz="1100" dirty="0" err="1"/>
              <a:t>i</a:t>
            </a:r>
            <a:r>
              <a:rPr lang="en-US" altLang="ko-KR" sz="1100" dirty="0" smtClean="0"/>
              <a:t>]);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a.substring</a:t>
            </a:r>
            <a:r>
              <a:rPr lang="en-US" altLang="ko-KR" sz="1100" b="1" dirty="0"/>
              <a:t>(5)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5</a:t>
            </a:r>
            <a:r>
              <a:rPr lang="ko-KR" altLang="en-US" sz="1100" dirty="0"/>
              <a:t>부터 끝까지 서브 </a:t>
            </a:r>
            <a:r>
              <a:rPr lang="ko-KR" altLang="en-US" sz="1100" dirty="0" err="1"/>
              <a:t>스트링</a:t>
            </a:r>
            <a:r>
              <a:rPr lang="ko-KR" altLang="en-US" sz="1100" dirty="0"/>
              <a:t> 리턴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char </a:t>
            </a:r>
            <a:r>
              <a:rPr lang="en-US" altLang="ko-KR" sz="1100" dirty="0"/>
              <a:t>c = </a:t>
            </a:r>
            <a:r>
              <a:rPr lang="en-US" altLang="ko-KR" sz="1100" b="1" dirty="0" err="1"/>
              <a:t>a.charAt</a:t>
            </a:r>
            <a:r>
              <a:rPr lang="en-US" altLang="ko-KR" sz="1100" b="1" dirty="0"/>
              <a:t>(2)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2</a:t>
            </a:r>
            <a:r>
              <a:rPr lang="ko-KR" altLang="en-US" sz="1100" dirty="0"/>
              <a:t>의 문자 리턴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(c</a:t>
            </a:r>
            <a:r>
              <a:rPr lang="en-US" altLang="ko-KR" sz="1100" dirty="0"/>
              <a:t>);</a:t>
            </a:r>
          </a:p>
          <a:p>
            <a:r>
              <a:rPr lang="en-US" altLang="ko-KR" sz="1100" dirty="0" smtClean="0"/>
              <a:t>	}</a:t>
            </a:r>
          </a:p>
          <a:p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4675" y="1305271"/>
            <a:ext cx="4665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4771018"/>
            <a:ext cx="165618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9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872"/>
    </mc:Choice>
    <mc:Fallback xmlns="">
      <p:transition spd="slow" advTm="194872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실행 과정</a:t>
            </a:r>
            <a:endParaRPr lang="ko-KR" altLang="en-US" dirty="0"/>
          </a:p>
        </p:txBody>
      </p:sp>
      <p:sp>
        <p:nvSpPr>
          <p:cNvPr id="116" name="슬라이드 번호 개체 틀 115"/>
          <p:cNvSpPr>
            <a:spLocks noGrp="1"/>
          </p:cNvSpPr>
          <p:nvPr>
            <p:ph type="sldNum" sz="quarter" idx="12"/>
          </p:nvPr>
        </p:nvSpPr>
        <p:spPr>
          <a:xfrm>
            <a:off x="-112337" y="1036860"/>
            <a:ext cx="637012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36473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75"/>
    </mc:Choice>
    <mc:Fallback xmlns="">
      <p:transition spd="slow" advTm="15575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가변 크기의 문자열 저장 클래스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Java.lang.StringBuffer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클래스와 달리 문자열 변경 가능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객체의 크기는 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길이에 따라 가변적</a:t>
            </a:r>
            <a:endParaRPr lang="en-US" altLang="ko-KR" dirty="0" smtClean="0"/>
          </a:p>
          <a:p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14480" y="3500438"/>
            <a:ext cx="53778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sb</a:t>
            </a:r>
            <a:r>
              <a:rPr lang="en-US" altLang="ko-KR" dirty="0" smtClean="0"/>
              <a:t> = new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("java");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5" y="4301818"/>
            <a:ext cx="705231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11"/>
    </mc:Choice>
    <mc:Fallback xmlns="">
      <p:transition spd="slow" advTm="115011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8" y="1556792"/>
            <a:ext cx="6840760" cy="39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5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791"/>
    </mc:Choice>
    <mc:Fallback xmlns="">
      <p:transition spd="slow" advTm="65791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StringBuffer</a:t>
            </a:r>
            <a:r>
              <a:rPr lang="ko-KR" altLang="en-US" smtClean="0"/>
              <a:t>의 메소드 활용 예</a:t>
            </a:r>
            <a:endParaRPr lang="ko-KR" altLang="en-US" dirty="0"/>
          </a:p>
        </p:txBody>
      </p:sp>
      <p:sp>
        <p:nvSpPr>
          <p:cNvPr id="158" name="슬라이드 번호 개체 틀 15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3" y="1484784"/>
            <a:ext cx="8140683" cy="50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04"/>
    </mc:Choice>
    <mc:Fallback xmlns="">
      <p:transition spd="slow" advTm="129504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6-8 :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9268" y="1772816"/>
            <a:ext cx="524974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StringBufferEx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StringBuffer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sb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("This");</a:t>
            </a:r>
          </a:p>
          <a:p>
            <a:endParaRPr lang="en-US" altLang="ko-KR" sz="1400" b="1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append</a:t>
            </a:r>
            <a:r>
              <a:rPr lang="en-US" altLang="ko-KR" sz="1400" b="1" dirty="0"/>
              <a:t>(" is pencil")</a:t>
            </a:r>
            <a:r>
              <a:rPr lang="en-US" altLang="ko-KR" sz="1400" dirty="0"/>
              <a:t>; // </a:t>
            </a:r>
            <a:r>
              <a:rPr lang="ko-KR" altLang="en-US" sz="1400" dirty="0"/>
              <a:t>문자열 덧붙이기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insert</a:t>
            </a:r>
            <a:r>
              <a:rPr lang="en-US" altLang="ko-KR" sz="1400" b="1" dirty="0" smtClean="0"/>
              <a:t>(7</a:t>
            </a:r>
            <a:r>
              <a:rPr lang="en-US" altLang="ko-KR" sz="1400" b="1" dirty="0"/>
              <a:t>, " my")</a:t>
            </a:r>
            <a:r>
              <a:rPr lang="en-US" altLang="ko-KR" sz="1400" dirty="0"/>
              <a:t>; // "my" </a:t>
            </a:r>
            <a:r>
              <a:rPr lang="ko-KR" altLang="en-US" sz="1400" dirty="0"/>
              <a:t>문자열 삽입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replace</a:t>
            </a:r>
            <a:r>
              <a:rPr lang="en-US" altLang="ko-KR" sz="1400" b="1" dirty="0" smtClean="0"/>
              <a:t>(8</a:t>
            </a:r>
            <a:r>
              <a:rPr lang="en-US" altLang="ko-KR" sz="1400" b="1" dirty="0"/>
              <a:t>, 10, "your")</a:t>
            </a:r>
            <a:r>
              <a:rPr lang="en-US" altLang="ko-KR" sz="1400" dirty="0"/>
              <a:t>; // "my"</a:t>
            </a:r>
            <a:r>
              <a:rPr lang="ko-KR" altLang="en-US" sz="1400" dirty="0"/>
              <a:t>를 </a:t>
            </a:r>
            <a:r>
              <a:rPr lang="en-US" altLang="ko-KR" sz="1400" dirty="0"/>
              <a:t>"your"</a:t>
            </a:r>
            <a:r>
              <a:rPr lang="ko-KR" altLang="en-US" sz="1400" dirty="0"/>
              <a:t>로 변경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delete</a:t>
            </a:r>
            <a:r>
              <a:rPr lang="en-US" altLang="ko-KR" sz="1400" b="1" dirty="0" smtClean="0"/>
              <a:t>(8</a:t>
            </a:r>
            <a:r>
              <a:rPr lang="en-US" altLang="ko-KR" sz="1400" b="1" dirty="0"/>
              <a:t>, 13)</a:t>
            </a:r>
            <a:r>
              <a:rPr lang="en-US" altLang="ko-KR" sz="1400" dirty="0"/>
              <a:t>; // "your " </a:t>
            </a:r>
            <a:r>
              <a:rPr lang="ko-KR" altLang="en-US" sz="1400" dirty="0"/>
              <a:t>삭제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setLength</a:t>
            </a:r>
            <a:r>
              <a:rPr lang="en-US" altLang="ko-KR" sz="1400" b="1" dirty="0" smtClean="0"/>
              <a:t>(4</a:t>
            </a:r>
            <a:r>
              <a:rPr lang="en-US" altLang="ko-KR" sz="1400" b="1" dirty="0"/>
              <a:t>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버퍼 내 문자열 길이 수정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340768"/>
            <a:ext cx="657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StringBuffer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문자열을 조작하는 다음 코드의 실행 결과는 무엇인가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4682" y="5004876"/>
            <a:ext cx="2029334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This is pencil</a:t>
            </a:r>
          </a:p>
          <a:p>
            <a:r>
              <a:rPr lang="en-US" altLang="ko-KR" sz="1400" smtClean="0"/>
              <a:t>This is my pencil</a:t>
            </a:r>
          </a:p>
          <a:p>
            <a:r>
              <a:rPr lang="en-US" altLang="ko-KR" sz="1400" smtClean="0"/>
              <a:t>This is your pencil</a:t>
            </a:r>
          </a:p>
          <a:p>
            <a:r>
              <a:rPr lang="en-US" altLang="ko-KR" sz="1400" smtClean="0"/>
              <a:t>This is pencil</a:t>
            </a:r>
          </a:p>
          <a:p>
            <a:r>
              <a:rPr lang="en-US" altLang="ko-KR" sz="1400" smtClean="0"/>
              <a:t>This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2627784" y="5805264"/>
            <a:ext cx="1845421" cy="280928"/>
          </a:xfrm>
          <a:prstGeom prst="wedgeRoundRectCallout">
            <a:avLst>
              <a:gd name="adj1" fmla="val -41057"/>
              <a:gd name="adj2" fmla="val -95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err="1">
                <a:latin typeface="+mn-ea"/>
              </a:rPr>
              <a:t>sb.toString</a:t>
            </a:r>
            <a:r>
              <a:rPr lang="en-US" altLang="ko-KR" sz="1050" dirty="0">
                <a:latin typeface="+mn-ea"/>
              </a:rPr>
              <a:t>()</a:t>
            </a:r>
            <a:r>
              <a:rPr lang="ko-KR" altLang="en-US" sz="1050" dirty="0">
                <a:latin typeface="+mn-ea"/>
              </a:rPr>
              <a:t>으로 자동 바뀜</a:t>
            </a:r>
          </a:p>
        </p:txBody>
      </p:sp>
    </p:spTree>
    <p:extLst>
      <p:ext uri="{BB962C8B-B14F-4D97-AF65-F5344CB8AC3E}">
        <p14:creationId xmlns:p14="http://schemas.microsoft.com/office/powerpoint/2010/main" val="35843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76"/>
    </mc:Choice>
    <mc:Fallback xmlns="">
      <p:transition spd="slow" advTm="69876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StringTokenizer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java.util.StringTokenizer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문자열을 여러 문자열 분리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문자열을 분리할 때 사용되는 기준 문자 </a:t>
            </a:r>
            <a:r>
              <a:rPr lang="en-US" altLang="ko-KR" dirty="0" smtClean="0"/>
              <a:t>:</a:t>
            </a:r>
            <a:r>
              <a:rPr lang="ko-KR" altLang="en-US" dirty="0" smtClean="0"/>
              <a:t> 구분 문자</a:t>
            </a:r>
            <a:r>
              <a:rPr lang="en-US" altLang="ko-KR" dirty="0" smtClean="0"/>
              <a:t>(delimiter)</a:t>
            </a:r>
          </a:p>
          <a:p>
            <a:pPr lvl="3"/>
            <a:r>
              <a:rPr lang="ko-KR" altLang="en-US" dirty="0" smtClean="0"/>
              <a:t>다음 예에서 </a:t>
            </a:r>
            <a:r>
              <a:rPr lang="en-US" altLang="ko-KR" dirty="0" smtClean="0"/>
              <a:t>‘&amp;’</a:t>
            </a:r>
            <a:r>
              <a:rPr lang="ko-KR" altLang="en-US" dirty="0" smtClean="0"/>
              <a:t>가 구분 문</a:t>
            </a:r>
            <a:r>
              <a:rPr lang="ko-KR" altLang="en-US" dirty="0"/>
              <a:t>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토큰</a:t>
            </a:r>
            <a:r>
              <a:rPr lang="en-US" altLang="ko-KR" dirty="0" smtClean="0"/>
              <a:t>(token)</a:t>
            </a:r>
          </a:p>
          <a:p>
            <a:pPr lvl="3"/>
            <a:r>
              <a:rPr lang="ko-KR" altLang="en-US" dirty="0" smtClean="0"/>
              <a:t>구분 문자로 분리된 문자</a:t>
            </a:r>
            <a:r>
              <a:rPr lang="ko-KR" altLang="en-US" dirty="0"/>
              <a:t>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split()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이용하여 동일한 구현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2852936"/>
            <a:ext cx="46805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query = "name=</a:t>
            </a:r>
            <a:r>
              <a:rPr lang="en-US" altLang="ko-KR" sz="1400" dirty="0" err="1"/>
              <a:t>kitae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age</a:t>
            </a:r>
            <a:r>
              <a:rPr lang="en-US" altLang="ko-KR" sz="1400" dirty="0"/>
              <a:t>=21";</a:t>
            </a:r>
          </a:p>
          <a:p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"</a:t>
            </a:r>
            <a:r>
              <a:rPr lang="en-US" altLang="ko-KR" sz="1400" b="1" dirty="0">
                <a:solidFill>
                  <a:srgbClr val="FF0000"/>
                </a:solidFill>
              </a:rPr>
              <a:t>&amp;</a:t>
            </a:r>
            <a:r>
              <a:rPr lang="en-US" altLang="ko-KR" sz="1400" b="1" dirty="0"/>
              <a:t>");</a:t>
            </a:r>
            <a:endParaRPr lang="en-US" altLang="ko-KR" sz="1400" b="1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56"/>
    </mc:Choice>
    <mc:Fallback xmlns="">
      <p:transition spd="slow" advTm="66256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12229"/>
            <a:ext cx="6048672" cy="752475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/>
              <a:t>StringTokenizer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객체 생성과 문자열 분리 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764704"/>
            <a:ext cx="6503670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92"/>
    </mc:Choice>
    <mc:Fallback xmlns="">
      <p:transition spd="slow" advTm="59292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3798"/>
            <a:ext cx="6840760" cy="2309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013176"/>
            <a:ext cx="6840760" cy="14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09"/>
    </mc:Choice>
    <mc:Fallback xmlns="">
      <p:transition spd="slow" advTm="59209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6-9 : </a:t>
            </a:r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4305" y="1844824"/>
            <a:ext cx="679896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("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/</a:t>
            </a:r>
            <a:r>
              <a:rPr lang="ko-KR" altLang="en-US" sz="1400" dirty="0"/>
              <a:t>장화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홍련</a:t>
            </a:r>
            <a:r>
              <a:rPr lang="en-US" altLang="ko-KR" sz="1400" dirty="0"/>
              <a:t>/</a:t>
            </a:r>
            <a:r>
              <a:rPr lang="ko-KR" altLang="en-US" sz="1400" dirty="0"/>
              <a:t>콩쥐</a:t>
            </a:r>
            <a:r>
              <a:rPr lang="en-US" altLang="ko-KR" sz="1400" dirty="0"/>
              <a:t>/</a:t>
            </a:r>
            <a:r>
              <a:rPr lang="ko-KR" altLang="en-US" sz="1400" dirty="0"/>
              <a:t>팥쥐</a:t>
            </a:r>
            <a:r>
              <a:rPr lang="en-US" altLang="ko-KR" sz="1400" dirty="0"/>
              <a:t>", "/");</a:t>
            </a:r>
          </a:p>
          <a:p>
            <a:pPr defTabSz="180000"/>
            <a:r>
              <a:rPr lang="en-US" altLang="ko-KR" sz="1400" dirty="0"/>
              <a:t>		while (</a:t>
            </a:r>
            <a:r>
              <a:rPr lang="en-US" altLang="ko-KR" sz="1400" dirty="0" err="1"/>
              <a:t>st.hasMoreTokens</a:t>
            </a:r>
            <a:r>
              <a:rPr lang="en-US" altLang="ko-KR" sz="1400" dirty="0"/>
              <a:t>())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st.nextToken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472" y="1321023"/>
            <a:ext cx="819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“홍길동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장화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홍련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콩쥐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팥쥐”문자열을‘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’를 구분 문자로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하여 토큰을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분리하여 각 토큰을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4328" y="2705590"/>
            <a:ext cx="88632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홍길동</a:t>
            </a:r>
          </a:p>
          <a:p>
            <a:r>
              <a:rPr lang="ko-KR" altLang="en-US" sz="1400" dirty="0"/>
              <a:t>장화</a:t>
            </a:r>
          </a:p>
          <a:p>
            <a:r>
              <a:rPr lang="ko-KR" altLang="en-US" sz="1400" dirty="0" err="1"/>
              <a:t>홍련</a:t>
            </a:r>
            <a:endParaRPr lang="ko-KR" altLang="en-US" sz="1400" dirty="0"/>
          </a:p>
          <a:p>
            <a:r>
              <a:rPr lang="ko-KR" altLang="en-US" sz="1400" dirty="0"/>
              <a:t>콩쥐</a:t>
            </a:r>
          </a:p>
          <a:p>
            <a:r>
              <a:rPr lang="ko-KR" altLang="en-US" sz="1400" dirty="0"/>
              <a:t>팥쥐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9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501"/>
    </mc:Choice>
    <mc:Fallback xmlns="">
      <p:transition spd="slow" advTm="10850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1" y="1521871"/>
            <a:ext cx="5937555" cy="4521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java.base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들어 있는 패키지들과 클래스들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1585" y="4394371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java.util.Scanner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236464" y="4560996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380765" y="3630877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48264" y="3816027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클래스의 이름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경로명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48264" y="5108751"/>
            <a:ext cx="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2123728" y="5013176"/>
            <a:ext cx="720080" cy="1408906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047794" y="6422082"/>
            <a:ext cx="196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패키지 명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java.util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59832" y="2636912"/>
            <a:ext cx="2736304" cy="3024336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230602" y="5445225"/>
            <a:ext cx="404810" cy="996794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474056" y="6422081"/>
            <a:ext cx="294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java.util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패키지에 속한 클래스</a:t>
            </a:r>
            <a:endParaRPr lang="ko-KR" altLang="en-US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4163252" y="4579037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547664" y="2867776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5676" y="4912584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7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51"/>
    </mc:Choice>
    <mc:Fallback xmlns="">
      <p:transition spd="slow" advTm="32651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Math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57868"/>
            <a:ext cx="8153400" cy="1279044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 smtClean="0"/>
              <a:t>산술 연산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java.lang.Math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이름으로 바로 호출해야 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204864"/>
            <a:ext cx="6274079" cy="45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70"/>
    </mc:Choice>
    <mc:Fallback xmlns="">
      <p:transition spd="slow" advTm="5627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난수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double random()</a:t>
            </a:r>
          </a:p>
          <a:p>
            <a:pPr lvl="2"/>
            <a:r>
              <a:rPr lang="en-US" altLang="ko-KR" dirty="0" smtClean="0"/>
              <a:t>0.0 </a:t>
            </a:r>
            <a:r>
              <a:rPr lang="ko-KR" altLang="en-US" dirty="0" smtClean="0"/>
              <a:t>이상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미만의 임의의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값을 반환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사이의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발생시키는 샘플 코</a:t>
            </a:r>
            <a:r>
              <a:rPr lang="ko-KR" altLang="en-US" dirty="0"/>
              <a:t>드</a:t>
            </a:r>
            <a:r>
              <a:rPr lang="en-US" altLang="ko-KR" dirty="0" smtClean="0"/>
              <a:t> 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r>
              <a:rPr lang="en-US" altLang="ko-KR" dirty="0" err="1" smtClean="0"/>
              <a:t>Math.random</a:t>
            </a:r>
            <a:r>
              <a:rPr lang="en-US" altLang="ko-KR" dirty="0" smtClean="0"/>
              <a:t>()*100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0.0~99.99.. </a:t>
            </a:r>
            <a:r>
              <a:rPr lang="ko-KR" altLang="en-US" dirty="0" smtClean="0"/>
              <a:t>사이의 실수 리턴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Math.random</a:t>
            </a:r>
            <a:r>
              <a:rPr lang="en-US" altLang="ko-KR" dirty="0"/>
              <a:t>()*</a:t>
            </a:r>
            <a:r>
              <a:rPr lang="en-US" altLang="ko-KR" dirty="0" smtClean="0"/>
              <a:t>100+1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1.0~100.99..</a:t>
            </a:r>
            <a:r>
              <a:rPr lang="ko-KR" altLang="en-US" dirty="0"/>
              <a:t> 사이의 </a:t>
            </a:r>
            <a:r>
              <a:rPr lang="ko-KR" altLang="en-US" dirty="0" smtClean="0"/>
              <a:t>실수 값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)(</a:t>
            </a:r>
            <a:r>
              <a:rPr lang="en-US" altLang="ko-KR" dirty="0" err="1"/>
              <a:t>Math.random</a:t>
            </a:r>
            <a:r>
              <a:rPr lang="en-US" altLang="ko-KR" dirty="0"/>
              <a:t>()*100 + </a:t>
            </a:r>
            <a:r>
              <a:rPr lang="en-US" altLang="ko-KR" dirty="0" smtClean="0"/>
              <a:t>1)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소수점이하를</a:t>
            </a:r>
            <a:r>
              <a:rPr lang="ko-KR" altLang="en-US" dirty="0" smtClean="0"/>
              <a:t> 제거하여 </a:t>
            </a:r>
            <a:r>
              <a:rPr lang="en-US" altLang="ko-KR" dirty="0" smtClean="0"/>
              <a:t>1~100 </a:t>
            </a:r>
            <a:r>
              <a:rPr lang="ko-KR" altLang="en-US" dirty="0" smtClean="0"/>
              <a:t>사이의 정수 값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java.util.Random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형태로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발생 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클래스를 활용한 </a:t>
            </a:r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2996952"/>
            <a:ext cx="626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()*100 + 1)</a:t>
            </a:r>
            <a:r>
              <a:rPr lang="en-US" altLang="ko-KR" sz="1400" dirty="0"/>
              <a:t>; // n</a:t>
            </a:r>
            <a:r>
              <a:rPr lang="ko-KR" altLang="en-US" sz="1400" dirty="0"/>
              <a:t>은 </a:t>
            </a:r>
            <a:r>
              <a:rPr lang="en-US" altLang="ko-KR" sz="1400" dirty="0"/>
              <a:t>[1~100] </a:t>
            </a:r>
            <a:r>
              <a:rPr lang="ko-KR" altLang="en-US" sz="1400" dirty="0"/>
              <a:t>사이의 랜덤 정수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79"/>
    </mc:Choice>
    <mc:Fallback xmlns="">
      <p:transition spd="slow" advTm="65379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6-10 : </a:t>
            </a:r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747281"/>
            <a:ext cx="525658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Math.PI</a:t>
            </a:r>
            <a:r>
              <a:rPr lang="en-US" altLang="ko-KR" sz="1400" dirty="0"/>
              <a:t>); // </a:t>
            </a:r>
            <a:r>
              <a:rPr lang="ko-KR" altLang="en-US" sz="1400" dirty="0"/>
              <a:t>원주율 상수 출력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Math.ceil</a:t>
            </a:r>
            <a:r>
              <a:rPr lang="en-US" altLang="ko-KR" sz="1400" b="1" dirty="0" smtClean="0"/>
              <a:t>(a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ceil(</a:t>
            </a:r>
            <a:r>
              <a:rPr lang="ko-KR" altLang="en-US" sz="1400" dirty="0"/>
              <a:t>올림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Math.floor</a:t>
            </a:r>
            <a:r>
              <a:rPr lang="en-US" altLang="ko-KR" sz="1400" b="1" dirty="0" smtClean="0"/>
              <a:t>(a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floor(</a:t>
            </a:r>
            <a:r>
              <a:rPr lang="ko-KR" altLang="en-US" sz="1400" dirty="0"/>
              <a:t>내림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Math.sqrt</a:t>
            </a:r>
            <a:r>
              <a:rPr lang="en-US" altLang="ko-KR" sz="1400" b="1" dirty="0" smtClean="0"/>
              <a:t>(9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</a:t>
            </a:r>
            <a:r>
              <a:rPr lang="ko-KR" altLang="en-US" sz="1400" dirty="0"/>
              <a:t>제곱근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Math.exp</a:t>
            </a:r>
            <a:r>
              <a:rPr lang="en-US" altLang="ko-KR" sz="1400" b="1" dirty="0" smtClean="0"/>
              <a:t>(2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e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승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Math.round</a:t>
            </a:r>
            <a:r>
              <a:rPr lang="en-US" altLang="ko-KR" sz="1400" b="1" dirty="0" smtClean="0"/>
              <a:t>(3.14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</a:t>
            </a:r>
            <a:r>
              <a:rPr lang="ko-KR" altLang="en-US" sz="1400" dirty="0"/>
              <a:t>반올림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</a:t>
            </a:r>
            <a:endParaRPr lang="en-US" altLang="ko-KR" sz="1400" dirty="0" smtClean="0"/>
          </a:p>
          <a:p>
            <a:r>
              <a:rPr lang="en-US" altLang="ko-KR" sz="1400" dirty="0" smtClean="0"/>
              <a:t>		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4076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168" y="3686273"/>
            <a:ext cx="2592288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3.141592653589793</a:t>
            </a:r>
          </a:p>
          <a:p>
            <a:r>
              <a:rPr lang="en-US" altLang="ko-KR" sz="1200" dirty="0"/>
              <a:t>4.0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7.38905609893065</a:t>
            </a:r>
          </a:p>
          <a:p>
            <a:r>
              <a:rPr lang="en-US" altLang="ko-KR" sz="1200" dirty="0"/>
              <a:t>3</a:t>
            </a:r>
          </a:p>
          <a:p>
            <a:r>
              <a:rPr lang="ko-KR" altLang="en-US" sz="1200" dirty="0" err="1"/>
              <a:t>이번주</a:t>
            </a:r>
            <a:r>
              <a:rPr lang="ko-KR" altLang="en-US" sz="1200" dirty="0"/>
              <a:t> 행운의 번호는 </a:t>
            </a:r>
            <a:r>
              <a:rPr lang="en-US" altLang="ko-KR" sz="1200" dirty="0"/>
              <a:t>15 31 9 7 5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30"/>
    </mc:Choice>
    <mc:Fallback xmlns="">
      <p:transition spd="slow" advTm="16130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클래스의 특징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시간과 날짜 정보 저장 관리</a:t>
            </a:r>
            <a:endParaRPr lang="en-US" altLang="ko-KR" dirty="0" smtClean="0"/>
          </a:p>
          <a:p>
            <a:pPr lvl="2"/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밀리초</a:t>
            </a:r>
            <a:r>
              <a:rPr lang="en-US" altLang="ko-KR" dirty="0"/>
              <a:t>, </a:t>
            </a:r>
            <a:r>
              <a:rPr lang="ko-KR" altLang="en-US" dirty="0"/>
              <a:t>오전 오후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Calendar </a:t>
            </a:r>
            <a:r>
              <a:rPr lang="ko-KR" altLang="en-US" dirty="0" smtClean="0"/>
              <a:t>클래스의 각 시간 요소를 설정하기나 알아내기 위한 필드들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284984"/>
            <a:ext cx="6480720" cy="1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46"/>
    </mc:Choice>
    <mc:Fallback xmlns="">
      <p:transition spd="slow" advTm="19646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객체 생성 및 날짜와 시간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724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Calendar now = </a:t>
            </a:r>
            <a:r>
              <a:rPr lang="en-US" altLang="ko-KR" dirty="0" err="1" smtClean="0"/>
              <a:t>Calendar.getInstance</a:t>
            </a:r>
            <a:r>
              <a:rPr lang="en-US" altLang="ko-KR" dirty="0" smtClean="0"/>
              <a:t>();</a:t>
            </a:r>
          </a:p>
          <a:p>
            <a:pPr lvl="2"/>
            <a:r>
              <a:rPr lang="en-US" altLang="ko-KR" dirty="0" smtClean="0"/>
              <a:t>now</a:t>
            </a:r>
            <a:r>
              <a:rPr lang="ko-KR" altLang="en-US" dirty="0"/>
              <a:t>객체는 현재 날짜와 시간 정보를 가지고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2"/>
            <a:r>
              <a:rPr lang="en-US" altLang="ko-KR" dirty="0" smtClean="0"/>
              <a:t>Calendar</a:t>
            </a:r>
            <a:r>
              <a:rPr lang="ko-KR" altLang="en-US" dirty="0" smtClean="0"/>
              <a:t>는 추상 클래스이므로 </a:t>
            </a:r>
            <a:r>
              <a:rPr lang="en-US" altLang="ko-KR" dirty="0" smtClean="0"/>
              <a:t>new Calendar() </a:t>
            </a:r>
            <a:r>
              <a:rPr lang="ko-KR" altLang="en-US" dirty="0" smtClean="0"/>
              <a:t>하지 않음</a:t>
            </a:r>
            <a:endParaRPr lang="en-US" altLang="ko-KR" dirty="0" smtClean="0"/>
          </a:p>
          <a:p>
            <a:r>
              <a:rPr lang="ko-KR" altLang="en-US" dirty="0" smtClean="0"/>
              <a:t>날짜와 시간 알아내기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날짜와 시간 설정하기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Calendar </a:t>
            </a:r>
            <a:r>
              <a:rPr lang="ko-KR" altLang="en-US" dirty="0" smtClean="0"/>
              <a:t>객체에 저장</a:t>
            </a:r>
            <a:endParaRPr lang="en-US" altLang="ko-KR" dirty="0" smtClean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객체에 날짜와 시간을 </a:t>
            </a:r>
            <a:r>
              <a:rPr lang="ko-KR" altLang="en-US" dirty="0" smtClean="0"/>
              <a:t>저장한다고 컴퓨터의 </a:t>
            </a:r>
            <a:r>
              <a:rPr lang="ko-KR" altLang="en-US" dirty="0"/>
              <a:t>날짜와 시간을 </a:t>
            </a:r>
            <a:r>
              <a:rPr lang="ko-KR" altLang="en-US" dirty="0" smtClean="0"/>
              <a:t>바꾸는 것은 아님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58463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year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Calendar.YEAR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// now</a:t>
            </a:r>
            <a:r>
              <a:rPr lang="ko-KR" altLang="en-US" sz="1400" dirty="0" smtClean="0"/>
              <a:t>에 저장된 년도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month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Calendar.MONTH</a:t>
            </a:r>
            <a:r>
              <a:rPr lang="en-US" altLang="ko-KR" sz="1400" dirty="0"/>
              <a:t>) + 1; // now</a:t>
            </a:r>
            <a:r>
              <a:rPr lang="ko-KR" altLang="en-US" sz="1400" dirty="0"/>
              <a:t>에 저장된 </a:t>
            </a:r>
            <a:r>
              <a:rPr lang="ko-KR" altLang="en-US" sz="1400" dirty="0" smtClean="0"/>
              <a:t>달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264146" y="4869160"/>
            <a:ext cx="63722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smtClean="0"/>
              <a:t>// </a:t>
            </a:r>
            <a:r>
              <a:rPr lang="ko-KR" altLang="en-US" sz="1400" dirty="0" smtClean="0"/>
              <a:t>이성 친구와 처음으로 데이트한 날짜와 시간 저장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Calendar </a:t>
            </a:r>
            <a:r>
              <a:rPr lang="en-US" altLang="ko-KR" sz="1400" dirty="0" err="1"/>
              <a:t>firstDate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Calendar.getInstance</a:t>
            </a:r>
            <a:r>
              <a:rPr lang="en-US" altLang="ko-KR" sz="1400" dirty="0" smtClean="0"/>
              <a:t>();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firstDate.clear</a:t>
            </a:r>
            <a:r>
              <a:rPr lang="en-US" altLang="ko-KR" sz="1400" dirty="0"/>
              <a:t>(); // </a:t>
            </a:r>
            <a:r>
              <a:rPr lang="ko-KR" altLang="en-US" sz="1400" dirty="0"/>
              <a:t>현재 날짜와 시간 정보를 모두 지운다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 smtClean="0"/>
              <a:t>firstDate.set</a:t>
            </a:r>
            <a:r>
              <a:rPr lang="en-US" altLang="ko-KR" sz="1400" dirty="0" smtClean="0"/>
              <a:t>(2016, </a:t>
            </a:r>
            <a:r>
              <a:rPr lang="en-US" altLang="ko-KR" sz="1400" dirty="0"/>
              <a:t>11, 25); // </a:t>
            </a:r>
            <a:r>
              <a:rPr lang="en-US" altLang="ko-KR" sz="1400" dirty="0" smtClean="0"/>
              <a:t>2016</a:t>
            </a:r>
            <a:r>
              <a:rPr lang="ko-KR" altLang="en-US" sz="1400" dirty="0" smtClean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25</a:t>
            </a:r>
            <a:r>
              <a:rPr lang="ko-KR" altLang="en-US" sz="1400" dirty="0"/>
              <a:t>일</a:t>
            </a:r>
            <a:r>
              <a:rPr lang="en-US" altLang="ko-KR" sz="1400" dirty="0"/>
              <a:t>. 12</a:t>
            </a:r>
            <a:r>
              <a:rPr lang="ko-KR" altLang="en-US" sz="1400" dirty="0"/>
              <a:t>월은 </a:t>
            </a:r>
            <a:r>
              <a:rPr lang="en-US" altLang="ko-KR" sz="1400" dirty="0"/>
              <a:t>11</a:t>
            </a:r>
            <a:r>
              <a:rPr lang="ko-KR" altLang="en-US" sz="1400" dirty="0"/>
              <a:t>로 </a:t>
            </a:r>
            <a:r>
              <a:rPr lang="ko-KR" altLang="en-US" sz="1400" dirty="0" smtClean="0"/>
              <a:t>설정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Calendar.HOUR_OF_DAY</a:t>
            </a:r>
            <a:r>
              <a:rPr lang="en-US" altLang="ko-KR" sz="1400" dirty="0"/>
              <a:t>, 20); // </a:t>
            </a:r>
            <a:r>
              <a:rPr lang="ko-KR" altLang="en-US" sz="1400" dirty="0"/>
              <a:t>저녁 </a:t>
            </a:r>
            <a:r>
              <a:rPr lang="en-US" altLang="ko-KR" sz="1400" dirty="0"/>
              <a:t>8</a:t>
            </a:r>
            <a:r>
              <a:rPr lang="ko-KR" altLang="en-US" sz="1400" dirty="0"/>
              <a:t>시로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Calendar.MINUTE</a:t>
            </a:r>
            <a:r>
              <a:rPr lang="en-US" altLang="ko-KR" sz="1400" dirty="0"/>
              <a:t>, 30); // 30</a:t>
            </a:r>
            <a:r>
              <a:rPr lang="ko-KR" altLang="en-US" sz="1400" dirty="0"/>
              <a:t>분으로 설정</a:t>
            </a:r>
          </a:p>
        </p:txBody>
      </p:sp>
    </p:spTree>
    <p:extLst>
      <p:ext uri="{BB962C8B-B14F-4D97-AF65-F5344CB8AC3E}">
        <p14:creationId xmlns:p14="http://schemas.microsoft.com/office/powerpoint/2010/main" val="1883165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1"/>
    </mc:Choice>
    <mc:Fallback xmlns="">
      <p:transition spd="slow" advTm="1891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6-11 : Calendar</a:t>
            </a:r>
            <a:r>
              <a:rPr lang="ko-KR" altLang="en-US" sz="2400" dirty="0" smtClean="0"/>
              <a:t>를 이용하여 현재 날짜와 시간 알아내기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날짜 시간 설정하기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2191" y="1412776"/>
            <a:ext cx="4661073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java.util.Calendar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public class </a:t>
            </a:r>
            <a:r>
              <a:rPr lang="en-US" altLang="ko-KR" sz="1000" dirty="0" err="1"/>
              <a:t>CalendarEx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static void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(String 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, Calendar </a:t>
            </a:r>
            <a:r>
              <a:rPr lang="en-US" altLang="ko-KR" sz="1000" b="1" dirty="0" err="1"/>
              <a:t>cal</a:t>
            </a:r>
            <a:r>
              <a:rPr lang="en-US" altLang="ko-KR" sz="1000" b="1" dirty="0"/>
              <a:t>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year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Calendar.YEAR</a:t>
            </a:r>
            <a:r>
              <a:rPr lang="en-US" altLang="ko-KR" sz="1000" dirty="0" smtClean="0"/>
              <a:t>);</a:t>
            </a:r>
          </a:p>
          <a:p>
            <a:pPr defTabSz="180000"/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		// </a:t>
            </a:r>
            <a:r>
              <a:rPr lang="en-US" altLang="ko-KR" sz="1000" dirty="0"/>
              <a:t>get()</a:t>
            </a:r>
            <a:r>
              <a:rPr lang="ko-KR" altLang="en-US" sz="1000" dirty="0"/>
              <a:t>은 </a:t>
            </a:r>
            <a:r>
              <a:rPr lang="en-US" altLang="ko-KR" sz="1000" dirty="0"/>
              <a:t>0~30</a:t>
            </a:r>
            <a:r>
              <a:rPr lang="ko-KR" altLang="en-US" sz="1000" dirty="0"/>
              <a:t>까지의 정수 리턴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month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Calendar.MONTH</a:t>
            </a:r>
            <a:r>
              <a:rPr lang="en-US" altLang="ko-KR" sz="1000" dirty="0"/>
              <a:t>) + 1</a:t>
            </a:r>
            <a:r>
              <a:rPr lang="en-US" altLang="ko-KR" sz="1000" dirty="0" smtClean="0"/>
              <a:t>;</a:t>
            </a:r>
          </a:p>
          <a:p>
            <a:pPr defTabSz="180000"/>
            <a:r>
              <a:rPr lang="en-US" altLang="ko-KR" sz="1000" dirty="0" smtClean="0"/>
              <a:t> </a:t>
            </a:r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day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Calendar.DAY_OF_MONTH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Calendar.DAY_OF_WEEK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hour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Calendar.AM_PM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minute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millisecond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Calendar.MILLISECOND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 + year + "/" + month + "/" + day + "/");</a:t>
            </a:r>
          </a:p>
          <a:p>
            <a:pPr defTabSz="180000"/>
            <a:r>
              <a:rPr lang="en-US" altLang="ko-KR" sz="1000" dirty="0"/>
              <a:t>	    switch(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Calendar.SUNDAY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일요일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Calendar.MONDAY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월요일</a:t>
            </a:r>
            <a:r>
              <a:rPr lang="en-US" altLang="ko-KR" sz="1000" dirty="0"/>
              <a:t>"); break;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Calendar.TUESDAY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화요일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Calendar.WEDNESDAY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수요일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Calendar.THURSDAY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목요일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Calendar.FRIDAY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금요일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Calendar.SATURDAY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토요일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    }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("(" +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+ "</a:t>
            </a:r>
            <a:r>
              <a:rPr lang="ko-KR" altLang="en-US" sz="1000" dirty="0"/>
              <a:t>시</a:t>
            </a:r>
            <a:r>
              <a:rPr lang="en-US" altLang="ko-KR" sz="1000" dirty="0"/>
              <a:t>)");</a:t>
            </a:r>
          </a:p>
          <a:p>
            <a:pPr defTabSz="180000"/>
            <a:r>
              <a:rPr lang="en-US" altLang="ko-KR" sz="1000" dirty="0"/>
              <a:t>	    if(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== Calendar.AM)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오전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    else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오후</a:t>
            </a:r>
            <a:r>
              <a:rPr lang="en-US" altLang="ko-KR" sz="1000" dirty="0"/>
              <a:t>");	    	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(hour + "</a:t>
            </a:r>
            <a:r>
              <a:rPr lang="ko-KR" altLang="en-US" sz="1000" dirty="0"/>
              <a:t>시 </a:t>
            </a:r>
            <a:r>
              <a:rPr lang="en-US" altLang="ko-KR" sz="1000" dirty="0"/>
              <a:t>" + minute + "</a:t>
            </a:r>
            <a:r>
              <a:rPr lang="ko-KR" altLang="en-US" sz="1000" dirty="0"/>
              <a:t>분 </a:t>
            </a:r>
            <a:r>
              <a:rPr lang="en-US" altLang="ko-KR" sz="1000" dirty="0"/>
              <a:t>" + second + "</a:t>
            </a:r>
            <a:r>
              <a:rPr lang="ko-KR" altLang="en-US" sz="1000" dirty="0"/>
              <a:t>초 </a:t>
            </a:r>
            <a:r>
              <a:rPr lang="en-US" altLang="ko-KR" sz="1000" dirty="0" smtClean="0"/>
              <a:t>“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 </a:t>
            </a:r>
            <a:r>
              <a:rPr lang="en-US" altLang="ko-KR" sz="1000" dirty="0"/>
              <a:t>+ millisecond +"</a:t>
            </a:r>
            <a:r>
              <a:rPr lang="ko-KR" altLang="en-US" sz="1000" dirty="0" err="1"/>
              <a:t>밀리초</a:t>
            </a:r>
            <a:r>
              <a:rPr lang="en-US" altLang="ko-KR" sz="1000" dirty="0" smtClean="0"/>
              <a:t>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499992" y="1720165"/>
            <a:ext cx="4320480" cy="2092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b="1" dirty="0"/>
              <a:t>Calendar now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printCalendar</a:t>
            </a:r>
            <a:r>
              <a:rPr lang="en-US" altLang="ko-KR" sz="1000" dirty="0"/>
              <a:t>("</a:t>
            </a:r>
            <a:r>
              <a:rPr lang="ko-KR" altLang="en-US" sz="1000" dirty="0"/>
              <a:t>현재 </a:t>
            </a:r>
            <a:r>
              <a:rPr lang="en-US" altLang="ko-KR" sz="1000" dirty="0"/>
              <a:t>", now);</a:t>
            </a:r>
          </a:p>
          <a:p>
            <a:pPr defTabSz="180000"/>
            <a:r>
              <a:rPr lang="en-US" altLang="ko-KR" sz="1000" dirty="0"/>
              <a:t>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    Calendar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firstDate.clear</a:t>
            </a:r>
            <a:r>
              <a:rPr lang="en-US" altLang="ko-KR" sz="1000" dirty="0" smtClean="0"/>
              <a:t>();</a:t>
            </a:r>
          </a:p>
          <a:p>
            <a:pPr defTabSz="180000"/>
            <a:r>
              <a:rPr lang="en-US" altLang="ko-KR" sz="1000" dirty="0" smtClean="0"/>
              <a:t>		// 2016</a:t>
            </a:r>
            <a:r>
              <a:rPr lang="ko-KR" altLang="en-US" sz="1000" dirty="0" smtClean="0"/>
              <a:t>년 </a:t>
            </a:r>
            <a:r>
              <a:rPr lang="en-US" altLang="ko-KR" sz="1000" dirty="0"/>
              <a:t>12</a:t>
            </a:r>
            <a:r>
              <a:rPr lang="ko-KR" altLang="en-US" sz="1000" dirty="0"/>
              <a:t>월 </a:t>
            </a:r>
            <a:r>
              <a:rPr lang="en-US" altLang="ko-KR" sz="1000" dirty="0"/>
              <a:t>25</a:t>
            </a:r>
            <a:r>
              <a:rPr lang="ko-KR" altLang="en-US" sz="1000" dirty="0"/>
              <a:t>일</a:t>
            </a:r>
            <a:r>
              <a:rPr lang="en-US" altLang="ko-KR" sz="1000" dirty="0"/>
              <a:t>. 12</a:t>
            </a:r>
            <a:r>
              <a:rPr lang="ko-KR" altLang="en-US" sz="1000" dirty="0"/>
              <a:t>월을 표현하기 위해 </a:t>
            </a:r>
            <a:r>
              <a:rPr lang="en-US" altLang="ko-KR" sz="1000" dirty="0"/>
              <a:t>month</a:t>
            </a:r>
            <a:r>
              <a:rPr lang="ko-KR" altLang="en-US" sz="1000" dirty="0"/>
              <a:t>에 </a:t>
            </a:r>
            <a:r>
              <a:rPr lang="en-US" altLang="ko-KR" sz="1000" dirty="0"/>
              <a:t>11</a:t>
            </a:r>
            <a:r>
              <a:rPr lang="ko-KR" altLang="en-US" sz="1000" dirty="0"/>
              <a:t>로 설정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 smtClean="0"/>
              <a:t>firstDate.set</a:t>
            </a:r>
            <a:r>
              <a:rPr lang="en-US" altLang="ko-KR" sz="1000" dirty="0" smtClean="0"/>
              <a:t>(2016, </a:t>
            </a:r>
            <a:r>
              <a:rPr lang="en-US" altLang="ko-KR" sz="1000" dirty="0"/>
              <a:t>11, 25);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, 20); // </a:t>
            </a:r>
            <a:r>
              <a:rPr lang="ko-KR" altLang="en-US" sz="1000" dirty="0"/>
              <a:t>저녁 </a:t>
            </a:r>
            <a:r>
              <a:rPr lang="en-US" altLang="ko-KR" sz="1000" dirty="0"/>
              <a:t>8</a:t>
            </a:r>
            <a:r>
              <a:rPr lang="ko-KR" altLang="en-US" sz="1000" dirty="0"/>
              <a:t>시</a:t>
            </a:r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, 30); // 30</a:t>
            </a:r>
            <a:r>
              <a:rPr lang="ko-KR" altLang="en-US" sz="1000" dirty="0"/>
              <a:t>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ko-KR" altLang="en-US" sz="1000" b="1" dirty="0"/>
              <a:t>   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처음 데이트한 날은 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);	    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65290" y="3867111"/>
            <a:ext cx="4355182" cy="40011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현재 </a:t>
            </a:r>
            <a:r>
              <a:rPr lang="en-US" altLang="ko-KR" sz="1000" dirty="0"/>
              <a:t>2017/3/29/</a:t>
            </a:r>
            <a:r>
              <a:rPr lang="ko-KR" altLang="en-US" sz="1000" dirty="0"/>
              <a:t>수요일</a:t>
            </a:r>
            <a:r>
              <a:rPr lang="en-US" altLang="ko-KR" sz="1000" dirty="0"/>
              <a:t>(19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7</a:t>
            </a:r>
            <a:r>
              <a:rPr lang="ko-KR" altLang="en-US" sz="1000" dirty="0"/>
              <a:t>시 </a:t>
            </a:r>
            <a:r>
              <a:rPr lang="en-US" altLang="ko-KR" sz="1000" dirty="0"/>
              <a:t>59</a:t>
            </a:r>
            <a:r>
              <a:rPr lang="ko-KR" altLang="en-US" sz="1000" dirty="0"/>
              <a:t>분 </a:t>
            </a:r>
            <a:r>
              <a:rPr lang="en-US" altLang="ko-KR" sz="1000" dirty="0"/>
              <a:t>51</a:t>
            </a:r>
            <a:r>
              <a:rPr lang="ko-KR" altLang="en-US" sz="1000" dirty="0"/>
              <a:t>초 </a:t>
            </a:r>
            <a:r>
              <a:rPr lang="en-US" altLang="ko-KR" sz="1000" dirty="0"/>
              <a:t>892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  <a:p>
            <a:r>
              <a:rPr lang="ko-KR" altLang="en-US" sz="1000" dirty="0"/>
              <a:t>처음 데이트한 날은 </a:t>
            </a:r>
            <a:r>
              <a:rPr lang="en-US" altLang="ko-KR" sz="1000" dirty="0"/>
              <a:t>2016/12/25/</a:t>
            </a:r>
            <a:r>
              <a:rPr lang="ko-KR" altLang="en-US" sz="1000" dirty="0"/>
              <a:t>일요일</a:t>
            </a:r>
            <a:r>
              <a:rPr lang="en-US" altLang="ko-KR" sz="1000" dirty="0"/>
              <a:t>(20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8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분 </a:t>
            </a:r>
            <a:r>
              <a:rPr lang="en-US" altLang="ko-KR" sz="1000" dirty="0"/>
              <a:t>0</a:t>
            </a:r>
            <a:r>
              <a:rPr lang="ko-KR" altLang="en-US" sz="1000" dirty="0"/>
              <a:t>초 </a:t>
            </a:r>
            <a:r>
              <a:rPr lang="en-US" altLang="ko-KR" sz="1000" dirty="0"/>
              <a:t>0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6492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6"/>
    </mc:Choice>
    <mc:Fallback xmlns="">
      <p:transition spd="slow" advTm="824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사용하기</a:t>
            </a:r>
            <a:r>
              <a:rPr lang="en-US" altLang="ko-KR" dirty="0" smtClean="0"/>
              <a:t>, import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다른 패키지에 작성된 클래스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이용하지 않는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 내에서 </a:t>
            </a:r>
            <a:r>
              <a:rPr lang="ko-KR" altLang="en-US" dirty="0"/>
              <a:t>패키지 이름과 클래스 </a:t>
            </a:r>
            <a:r>
              <a:rPr lang="ko-KR" altLang="en-US" dirty="0" smtClean="0"/>
              <a:t>이름의 전체 경로명을 써주어야 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소스의 시작 부분에 사용하려는 패키지 명시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소스에는 클래스 명만 명시하면 </a:t>
            </a:r>
            <a:r>
              <a:rPr lang="ko-KR" altLang="en-US" dirty="0"/>
              <a:t>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 클래스의 경로명만 포함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import </a:t>
            </a:r>
            <a:r>
              <a:rPr lang="en-US" altLang="ko-KR" dirty="0" err="1" smtClean="0"/>
              <a:t>java.util.Scanner</a:t>
            </a:r>
            <a:r>
              <a:rPr lang="en-US" altLang="ko-KR" dirty="0" smtClean="0"/>
              <a:t>;</a:t>
            </a:r>
          </a:p>
          <a:p>
            <a:pPr lvl="2"/>
            <a:r>
              <a:rPr lang="ko-KR" altLang="en-US" dirty="0" smtClean="0"/>
              <a:t>패키지 내의 모든 클래스 포함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import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.*;</a:t>
            </a:r>
          </a:p>
          <a:p>
            <a:pPr lvl="3"/>
            <a:r>
              <a:rPr lang="en-US" altLang="ko-KR" dirty="0" smtClean="0"/>
              <a:t>*</a:t>
            </a:r>
            <a:r>
              <a:rPr lang="ko-KR" altLang="en-US" dirty="0" smtClean="0"/>
              <a:t>는 현재 패키지 내의 클래스만을 의미하며 하위 패키지의 클래스까지 포함하지 않는다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602904"/>
            <a:ext cx="3655195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 scanner =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new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(System.in);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scanner.next</a:t>
            </a:r>
            <a:r>
              <a:rPr lang="en-US" altLang="ko-KR" sz="1200" dirty="0"/>
              <a:t>());</a:t>
            </a:r>
            <a:endParaRPr lang="en-US" altLang="ko-KR" sz="1200" i="1" dirty="0" smtClean="0"/>
          </a:p>
          <a:p>
            <a:pPr defTabSz="180000"/>
            <a:r>
              <a:rPr lang="en-US" altLang="ko-KR" sz="1200" i="1" dirty="0" smtClean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3761695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Scanner(System.in);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5108991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</a:t>
            </a:r>
            <a:r>
              <a:rPr lang="en-US" altLang="ko-KR" sz="1200" b="1" dirty="0" smtClean="0"/>
              <a:t>.*;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Scanner(System.in);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5" name="직선 화살표 연결선 4"/>
          <p:cNvCxnSpPr>
            <a:endCxn id="6" idx="1"/>
          </p:cNvCxnSpPr>
          <p:nvPr/>
        </p:nvCxnSpPr>
        <p:spPr>
          <a:xfrm flipV="1">
            <a:off x="4211960" y="2295402"/>
            <a:ext cx="1097333" cy="534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139952" y="3933056"/>
            <a:ext cx="122413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211960" y="5229200"/>
            <a:ext cx="1097333" cy="23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7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050"/>
    </mc:Choice>
    <mc:Fallback xmlns="">
      <p:transition spd="slow" advTm="14205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패키지 선언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package </a:t>
            </a:r>
            <a:r>
              <a:rPr lang="ko-KR" altLang="en-US" sz="1800" dirty="0" err="1" smtClean="0"/>
              <a:t>패키지명</a:t>
            </a:r>
            <a:r>
              <a:rPr lang="en-US" altLang="ko-KR" sz="1800" dirty="0" smtClean="0"/>
              <a:t>;</a:t>
            </a:r>
          </a:p>
          <a:p>
            <a:pPr lvl="2"/>
            <a:r>
              <a:rPr lang="ko-KR" altLang="en-US" sz="1600" dirty="0" err="1" smtClean="0"/>
              <a:t>컴파일한</a:t>
            </a:r>
            <a:r>
              <a:rPr lang="ko-KR" altLang="en-US" sz="1600" dirty="0" smtClean="0"/>
              <a:t> 클래스 파일을 패키지명의 디렉터리에 저장하라는 지시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소스 파일의 첫 줄에 선언</a:t>
            </a:r>
            <a:endParaRPr lang="en-US" altLang="ko-KR" sz="1600" dirty="0"/>
          </a:p>
          <a:p>
            <a:r>
              <a:rPr lang="ko-KR" altLang="en-US" sz="2000" dirty="0" smtClean="0"/>
              <a:t>사례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pPr lvl="2"/>
            <a:r>
              <a:rPr lang="en-US" altLang="ko-KR" sz="1600" dirty="0" smtClean="0"/>
              <a:t>Tools </a:t>
            </a:r>
            <a:r>
              <a:rPr lang="ko-KR" altLang="en-US" sz="1600" dirty="0" smtClean="0"/>
              <a:t>클래스의 경로명은 </a:t>
            </a:r>
            <a:r>
              <a:rPr lang="en-US" altLang="ko-KR" sz="1600" dirty="0" err="1" smtClean="0"/>
              <a:t>UI.Tools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다른 클래스에서 </a:t>
            </a:r>
            <a:r>
              <a:rPr lang="en-US" altLang="ko-KR" sz="1600" dirty="0" smtClean="0"/>
              <a:t>Tools </a:t>
            </a:r>
            <a:r>
              <a:rPr lang="ko-KR" altLang="en-US" sz="1600" dirty="0" smtClean="0"/>
              <a:t>클래스를 사용하기 위해서는 </a:t>
            </a:r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UI.Tools</a:t>
            </a:r>
            <a:endParaRPr lang="en-US" altLang="ko-KR" sz="1600" dirty="0" smtClean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780928"/>
            <a:ext cx="554461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package UI; </a:t>
            </a:r>
            <a:r>
              <a:rPr lang="en-US" altLang="ko-KR" sz="1200" dirty="0" smtClean="0">
                <a:latin typeface="+mn-ea"/>
              </a:rPr>
              <a:t>	// </a:t>
            </a:r>
            <a:r>
              <a:rPr lang="en-US" altLang="ko-KR" sz="1200" dirty="0">
                <a:latin typeface="+mn-ea"/>
              </a:rPr>
              <a:t>Tools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ko-KR" altLang="en-US" sz="1200" dirty="0" err="1">
                <a:latin typeface="+mn-ea"/>
              </a:rPr>
              <a:t>컴파일하여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UI </a:t>
            </a:r>
            <a:r>
              <a:rPr lang="ko-KR" altLang="en-US" sz="1200" dirty="0">
                <a:latin typeface="+mn-ea"/>
              </a:rPr>
              <a:t>패키지에 저장할 것을 </a:t>
            </a:r>
            <a:r>
              <a:rPr lang="ko-KR" altLang="en-US" sz="1200" dirty="0" smtClean="0">
                <a:latin typeface="+mn-ea"/>
              </a:rPr>
              <a:t>지시</a:t>
            </a:r>
            <a:endParaRPr lang="en-US" altLang="ko-KR" sz="1200" dirty="0" smtClean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public class Tools { </a:t>
            </a:r>
            <a:r>
              <a:rPr lang="en-US" altLang="ko-KR" sz="1200" dirty="0" smtClean="0">
                <a:latin typeface="+mn-ea"/>
              </a:rPr>
              <a:t>	// </a:t>
            </a:r>
            <a:r>
              <a:rPr lang="ko-KR" altLang="en-US" sz="1200" dirty="0">
                <a:latin typeface="+mn-ea"/>
              </a:rPr>
              <a:t>이제 이 클래스의 경로명은 </a:t>
            </a:r>
            <a:r>
              <a:rPr lang="en-US" altLang="ko-KR" sz="1200" dirty="0" err="1">
                <a:latin typeface="+mn-ea"/>
              </a:rPr>
              <a:t>UI.Tools</a:t>
            </a:r>
            <a:r>
              <a:rPr lang="ko-KR" altLang="en-US" sz="1200" dirty="0">
                <a:latin typeface="+mn-ea"/>
              </a:rPr>
              <a:t>가 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.........</a:t>
            </a:r>
          </a:p>
          <a:p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672" y="4627002"/>
            <a:ext cx="554461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n-ea"/>
              </a:rPr>
              <a:t>package Graphic; // Line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en-US" altLang="ko-KR" sz="1200" dirty="0">
                <a:latin typeface="+mn-ea"/>
              </a:rPr>
              <a:t>Graphic </a:t>
            </a:r>
            <a:r>
              <a:rPr lang="ko-KR" altLang="en-US" sz="1200" dirty="0">
                <a:latin typeface="+mn-ea"/>
              </a:rPr>
              <a:t>패키지에 저장</a:t>
            </a:r>
          </a:p>
          <a:p>
            <a:pPr defTabSz="180000"/>
            <a:endParaRPr lang="en-US" altLang="ko-KR" sz="1200" dirty="0" smtClean="0">
              <a:latin typeface="+mn-ea"/>
            </a:endParaRPr>
          </a:p>
          <a:p>
            <a:pPr defTabSz="180000"/>
            <a:r>
              <a:rPr lang="en-US" altLang="ko-KR" sz="1200" b="1" dirty="0" smtClean="0">
                <a:latin typeface="+mn-ea"/>
              </a:rPr>
              <a:t>import </a:t>
            </a:r>
            <a:r>
              <a:rPr lang="en-US" altLang="ko-KR" sz="1200" b="1" dirty="0" err="1">
                <a:latin typeface="+mn-ea"/>
              </a:rPr>
              <a:t>UI.Tools</a:t>
            </a:r>
            <a:r>
              <a:rPr lang="en-US" altLang="ko-KR" sz="1200" b="1" dirty="0">
                <a:latin typeface="+mn-ea"/>
              </a:rPr>
              <a:t>; </a:t>
            </a:r>
            <a:r>
              <a:rPr lang="en-US" altLang="ko-KR" sz="1200" dirty="0">
                <a:latin typeface="+mn-ea"/>
              </a:rPr>
              <a:t>// Tools </a:t>
            </a:r>
            <a:r>
              <a:rPr lang="ko-KR" altLang="en-US" sz="1200" dirty="0">
                <a:latin typeface="+mn-ea"/>
              </a:rPr>
              <a:t>클래스의 경로명 알림</a:t>
            </a:r>
            <a:endParaRPr lang="en-US" altLang="ko-KR" sz="1200" dirty="0">
              <a:latin typeface="+mn-ea"/>
            </a:endParaRPr>
          </a:p>
          <a:p>
            <a:pPr defTabSz="180000"/>
            <a:endParaRPr lang="en-US" altLang="ko-KR" sz="1200" dirty="0" smtClean="0">
              <a:latin typeface="+mn-ea"/>
            </a:endParaRPr>
          </a:p>
          <a:p>
            <a:pPr defTabSz="180000"/>
            <a:r>
              <a:rPr lang="en-US" altLang="ko-KR" sz="1200" dirty="0" smtClean="0">
                <a:latin typeface="+mn-ea"/>
              </a:rPr>
              <a:t>public </a:t>
            </a:r>
            <a:r>
              <a:rPr lang="en-US" altLang="ko-KR" sz="1200" dirty="0">
                <a:latin typeface="+mn-ea"/>
              </a:rPr>
              <a:t>class Line {</a:t>
            </a:r>
          </a:p>
          <a:p>
            <a:pPr defTabSz="180000"/>
            <a:r>
              <a:rPr lang="en-US" altLang="ko-KR" sz="1200" dirty="0" smtClean="0">
                <a:latin typeface="+mn-ea"/>
              </a:rPr>
              <a:t>	public </a:t>
            </a:r>
            <a:r>
              <a:rPr lang="en-US" altLang="ko-KR" sz="1200" dirty="0">
                <a:latin typeface="+mn-ea"/>
              </a:rPr>
              <a:t>void draw() {</a:t>
            </a:r>
          </a:p>
          <a:p>
            <a:pPr defTabSz="180000"/>
            <a:r>
              <a:rPr lang="en-US" altLang="ko-KR" sz="1200" dirty="0" smtClean="0">
                <a:latin typeface="+mn-ea"/>
              </a:rPr>
              <a:t>		Tools </a:t>
            </a:r>
            <a:r>
              <a:rPr lang="en-US" altLang="ko-KR" sz="1200" dirty="0">
                <a:latin typeface="+mn-ea"/>
              </a:rPr>
              <a:t>t = </a:t>
            </a:r>
            <a:r>
              <a:rPr lang="en-US" altLang="ko-KR" sz="1200" b="1" dirty="0">
                <a:latin typeface="+mn-ea"/>
              </a:rPr>
              <a:t>new Tools();</a:t>
            </a:r>
          </a:p>
          <a:p>
            <a:pPr defTabSz="180000"/>
            <a:r>
              <a:rPr lang="en-US" altLang="ko-KR" sz="1200" dirty="0" smtClean="0">
                <a:latin typeface="+mn-ea"/>
              </a:rPr>
              <a:t>	}</a:t>
            </a:r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2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36"/>
    </mc:Choice>
    <mc:Fallback xmlns="">
      <p:transition spd="slow" advTm="8993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err="1"/>
              <a:t>로</a:t>
            </a:r>
            <a:r>
              <a:rPr lang="ko-KR" altLang="en-US" dirty="0" smtClean="0"/>
              <a:t> 쉽게 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 smtClean="0"/>
              <a:t>예제로 사용할 샘플 소스</a:t>
            </a:r>
            <a:r>
              <a:rPr lang="en-US" altLang="ko-KR" dirty="0" smtClean="0"/>
              <a:t>(5</a:t>
            </a:r>
            <a:r>
              <a:rPr lang="ko-KR" altLang="en-US" dirty="0" smtClean="0"/>
              <a:t>장의 예제 </a:t>
            </a:r>
            <a:r>
              <a:rPr lang="en-US" altLang="ko-KR" dirty="0" smtClean="0"/>
              <a:t>5-7)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1790521"/>
            <a:ext cx="624303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 smtClean="0"/>
              <a:t>abstract class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public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class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 extends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</a:t>
            </a:r>
            <a:r>
              <a:rPr lang="en-US" altLang="ko-KR" sz="1100" dirty="0" err="1" smtClean="0"/>
              <a:t>a+b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a - b;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 {</a:t>
            </a:r>
          </a:p>
          <a:p>
            <a:pPr defTabSz="180000"/>
            <a:r>
              <a:rPr lang="en-US" altLang="ko-KR" sz="1100" dirty="0" smtClean="0"/>
              <a:t>		double sum = 0;</a:t>
            </a:r>
          </a:p>
          <a:p>
            <a:pPr defTabSz="180000"/>
            <a:r>
              <a:rPr lang="en-US" altLang="ko-KR" sz="1100" dirty="0" smtClean="0"/>
              <a:t>		for 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= 0;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&lt; 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++) </a:t>
            </a:r>
          </a:p>
          <a:p>
            <a:pPr defTabSz="180000"/>
            <a:r>
              <a:rPr lang="en-US" altLang="ko-KR" sz="1100" dirty="0" smtClean="0"/>
              <a:t>			sum += a[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];</a:t>
            </a:r>
          </a:p>
          <a:p>
            <a:pPr defTabSz="180000"/>
            <a:r>
              <a:rPr lang="en-US" altLang="ko-KR" sz="1100" dirty="0" smtClean="0"/>
              <a:t>		return sum/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b="1" dirty="0" smtClean="0"/>
              <a:t>	public static void main(String [] </a:t>
            </a:r>
            <a:r>
              <a:rPr lang="en-US" altLang="ko-KR" sz="1100" b="1" dirty="0" err="1" smtClean="0"/>
              <a:t>args</a:t>
            </a:r>
            <a:r>
              <a:rPr lang="en-US" altLang="ko-KR" sz="1100" b="1" dirty="0" smtClean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Calculator c = new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c.subtract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c.average</a:t>
            </a:r>
            <a:r>
              <a:rPr lang="en-US" altLang="ko-KR" sz="1100" dirty="0" smtClean="0"/>
              <a:t>(new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[] {2,3,4 }));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0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33"/>
    </mc:Choice>
    <mc:Fallback xmlns="">
      <p:transition spd="slow" advTm="37833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3891</TotalTime>
  <Words>3115</Words>
  <Application>Microsoft Office PowerPoint</Application>
  <PresentationFormat>화면 슬라이드 쇼(4:3)</PresentationFormat>
  <Paragraphs>1117</Paragraphs>
  <Slides>65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Arial Unicode MS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패키지 개념과 필요성</vt:lpstr>
      <vt:lpstr>디렉터리로 각 개발자의 코드 관리(패키지)</vt:lpstr>
      <vt:lpstr>자바의 모듈(module)과 패키지(package)</vt:lpstr>
      <vt:lpstr>자바 API의 모듈 파일들</vt:lpstr>
      <vt:lpstr>JDK의 java.base 모듈에 들어 있는 패키지들과 클래스들</vt:lpstr>
      <vt:lpstr>패키지 사용하기, import문</vt:lpstr>
      <vt:lpstr>패키지 만들기</vt:lpstr>
      <vt:lpstr>이클립스로 쉽게 패키지 만들기</vt:lpstr>
      <vt:lpstr>프로젝트 작성(프로젝트 이름 : PackageEx)</vt:lpstr>
      <vt:lpstr>패키지 lib, app 작성</vt:lpstr>
      <vt:lpstr>패키지 작성이 완료된 결과</vt:lpstr>
      <vt:lpstr>클래스 Calculator 만들기</vt:lpstr>
      <vt:lpstr>Calculator 소스 수정</vt:lpstr>
      <vt:lpstr>GoodCalc.java 작성 후 소스 수정</vt:lpstr>
      <vt:lpstr>실행을 위한 Run Configurations 작성</vt:lpstr>
      <vt:lpstr>프로젝트 PackageEx 실행</vt:lpstr>
      <vt:lpstr>디폴트 패키지와 패키지의 특징</vt:lpstr>
      <vt:lpstr>모듈 개념</vt:lpstr>
      <vt:lpstr>자바 플랫폼의 모듈화</vt:lpstr>
      <vt:lpstr>PowerPoint 프레젠테이션</vt:lpstr>
      <vt:lpstr>모듈 기반의 자바 실행 환경</vt:lpstr>
      <vt:lpstr>자바 실행 환경 비교</vt:lpstr>
      <vt:lpstr>자바 모듈화의 목적</vt:lpstr>
      <vt:lpstr>자바 모듈과 패키지 구조 </vt:lpstr>
      <vt:lpstr>주요 패키지</vt:lpstr>
      <vt:lpstr>자바 API 참조</vt:lpstr>
      <vt:lpstr>Object 클래스</vt:lpstr>
      <vt:lpstr>예제 6-1 : Object 클래스로 객체 속성 알아내기</vt:lpstr>
      <vt:lpstr>객체를 문자열로 변환</vt:lpstr>
      <vt:lpstr>예제 6-2 : Point 클래스에 toString() 작성</vt:lpstr>
      <vt:lpstr>객체 비교와 equals()</vt:lpstr>
      <vt:lpstr>예제 6-3 : Point 클래스에 equals() 작성</vt:lpstr>
      <vt:lpstr>예제 6-4 : Rect 클래스와 equals() 만들기 연습</vt:lpstr>
      <vt:lpstr>Wrapper 클래스</vt:lpstr>
      <vt:lpstr>Wrapper 객체 생성</vt:lpstr>
      <vt:lpstr>주요 메소드</vt:lpstr>
      <vt:lpstr>Wrapper 활용</vt:lpstr>
      <vt:lpstr>예제 6-5 : Wrapper 클래스 활용</vt:lpstr>
      <vt:lpstr>박싱과 언박싱</vt:lpstr>
      <vt:lpstr>예제 6-6 : 박싱 언박싱</vt:lpstr>
      <vt:lpstr>String의 특징과 객체 생성</vt:lpstr>
      <vt:lpstr>스트링 리터럴과 new String()</vt:lpstr>
      <vt:lpstr>스트링 객체의 주요 특징</vt:lpstr>
      <vt:lpstr>주요 메소드</vt:lpstr>
      <vt:lpstr>문자열 비교</vt:lpstr>
      <vt:lpstr>문자열 연결</vt:lpstr>
      <vt:lpstr>concat()은 새로운 문자열을 생성</vt:lpstr>
      <vt:lpstr>문자열 내의 공백 제거, 문자열의 각 문자 접근</vt:lpstr>
      <vt:lpstr>예제 6-7 : String 클래스 메소드 활용</vt:lpstr>
      <vt:lpstr>예제 실행 과정</vt:lpstr>
      <vt:lpstr>StringBuffer 클래스</vt:lpstr>
      <vt:lpstr>주요 메소드</vt:lpstr>
      <vt:lpstr>StringBuffer의 메소드 활용 예</vt:lpstr>
      <vt:lpstr>예제 6-8 : StringBuffer 클래스 메소드 활용</vt:lpstr>
      <vt:lpstr>StringTokenizer 클래스</vt:lpstr>
      <vt:lpstr>StringTokenizer 객체 생성과 문자열 분리 </vt:lpstr>
      <vt:lpstr>생성자와 주요 메소드</vt:lpstr>
      <vt:lpstr>예제 6-9 : StringTokenizer 클래스 메소드 활용 </vt:lpstr>
      <vt:lpstr>Math 클래스</vt:lpstr>
      <vt:lpstr>Math 클래스를 활용한 난수 발생</vt:lpstr>
      <vt:lpstr>예제 6-10 : Math 클래스 메소드 활용</vt:lpstr>
      <vt:lpstr>Calendar 클래스</vt:lpstr>
      <vt:lpstr>Calendar 객체 생성 및 날짜와 시간</vt:lpstr>
      <vt:lpstr>예제 6-11 : Calendar를 이용하여 현재 날짜와 시간 알아내기/날짜 시간 설정하기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249</cp:revision>
  <dcterms:created xsi:type="dcterms:W3CDTF">2011-08-27T14:53:28Z</dcterms:created>
  <dcterms:modified xsi:type="dcterms:W3CDTF">2020-10-16T05:42:24Z</dcterms:modified>
</cp:coreProperties>
</file>